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13258800" cx="7619975"/>
  <p:notesSz cx="6858000" cy="9144000"/>
  <p:embeddedFontLst>
    <p:embeddedFont>
      <p:font typeface="Nunito"/>
      <p:regular r:id="rId9"/>
      <p:bold r:id="rId10"/>
      <p:italic r:id="rId11"/>
      <p:boldItalic r:id="rId12"/>
    </p:embeddedFont>
    <p:embeddedFont>
      <p:font typeface="Inter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4176">
          <p15:clr>
            <a:srgbClr val="A4A3A4"/>
          </p15:clr>
        </p15:guide>
        <p15:guide id="2" pos="24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176" orient="horz"/>
        <p:guide pos="24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Nunito-italic.fntdata"/><Relationship Id="rId10" Type="http://schemas.openxmlformats.org/officeDocument/2006/relationships/font" Target="fonts/Nunito-bold.fntdata"/><Relationship Id="rId13" Type="http://schemas.openxmlformats.org/officeDocument/2006/relationships/font" Target="fonts/Inter-regular.fntdata"/><Relationship Id="rId12" Type="http://schemas.openxmlformats.org/officeDocument/2006/relationships/font" Target="fonts/Nunito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Nunito-regular.fntdata"/><Relationship Id="rId15" Type="http://schemas.openxmlformats.org/officeDocument/2006/relationships/font" Target="fonts/Inter-italic.fntdata"/><Relationship Id="rId14" Type="http://schemas.openxmlformats.org/officeDocument/2006/relationships/font" Target="fonts/Inter-bold.fntdata"/><Relationship Id="rId16" Type="http://schemas.openxmlformats.org/officeDocument/2006/relationships/font" Target="fonts/Inter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443984" y="685800"/>
            <a:ext cx="1970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72f89f68b3_0_0:notes"/>
          <p:cNvSpPr/>
          <p:nvPr>
            <p:ph idx="2" type="sldImg"/>
          </p:nvPr>
        </p:nvSpPr>
        <p:spPr>
          <a:xfrm>
            <a:off x="2443984" y="685800"/>
            <a:ext cx="1970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72f89f68b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8c20c9c725_0_0:notes"/>
          <p:cNvSpPr/>
          <p:nvPr>
            <p:ph idx="2" type="sldImg"/>
          </p:nvPr>
        </p:nvSpPr>
        <p:spPr>
          <a:xfrm>
            <a:off x="2443984" y="685800"/>
            <a:ext cx="1970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8c20c9c72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72f89f68b3_0_433:notes"/>
          <p:cNvSpPr/>
          <p:nvPr>
            <p:ph idx="2" type="sldImg"/>
          </p:nvPr>
        </p:nvSpPr>
        <p:spPr>
          <a:xfrm>
            <a:off x="2443984" y="685800"/>
            <a:ext cx="1970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g72f89f68b3_0_4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9756" y="1919349"/>
            <a:ext cx="7100400" cy="529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9749" y="7305744"/>
            <a:ext cx="7100400" cy="204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60358" y="12020737"/>
            <a:ext cx="457200" cy="1014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9749" y="2851344"/>
            <a:ext cx="7100400" cy="5061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9749" y="8125736"/>
            <a:ext cx="7100400" cy="335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60358" y="12020737"/>
            <a:ext cx="457200" cy="1014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60358" y="12020737"/>
            <a:ext cx="457200" cy="1014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9749" y="5544413"/>
            <a:ext cx="7100400" cy="216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60358" y="12020737"/>
            <a:ext cx="457200" cy="1014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9749" y="1147176"/>
            <a:ext cx="7100400" cy="147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9749" y="2970824"/>
            <a:ext cx="7100400" cy="880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60358" y="12020737"/>
            <a:ext cx="457200" cy="1014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9749" y="1147176"/>
            <a:ext cx="7100400" cy="147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9749" y="2970824"/>
            <a:ext cx="3333300" cy="880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026987" y="2970824"/>
            <a:ext cx="3333300" cy="880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60358" y="12020737"/>
            <a:ext cx="457200" cy="1014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9749" y="1147176"/>
            <a:ext cx="7100400" cy="147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60358" y="12020737"/>
            <a:ext cx="457200" cy="1014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9749" y="1432213"/>
            <a:ext cx="2340000" cy="1947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9749" y="3582080"/>
            <a:ext cx="2340000" cy="819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60358" y="12020737"/>
            <a:ext cx="457200" cy="1014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8540" y="1160387"/>
            <a:ext cx="5306400" cy="10545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60358" y="12020737"/>
            <a:ext cx="457200" cy="1014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09988" y="-322"/>
            <a:ext cx="3810000" cy="13258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1249" y="3178851"/>
            <a:ext cx="3371100" cy="382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1249" y="7225704"/>
            <a:ext cx="3371100" cy="318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16236" y="1866504"/>
            <a:ext cx="3197400" cy="952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60358" y="12020737"/>
            <a:ext cx="457200" cy="1014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9749" y="10905482"/>
            <a:ext cx="4998900" cy="155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60358" y="12020737"/>
            <a:ext cx="457200" cy="1014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9749" y="1147176"/>
            <a:ext cx="7100400" cy="147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9749" y="2970824"/>
            <a:ext cx="7100400" cy="880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60358" y="12020737"/>
            <a:ext cx="457200" cy="101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-9100" y="9062125"/>
            <a:ext cx="7820100" cy="41967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-100062" y="-80450"/>
            <a:ext cx="7820100" cy="3411300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796495" y="261257"/>
            <a:ext cx="6018000" cy="7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Inter"/>
                <a:ea typeface="Inter"/>
                <a:cs typeface="Inter"/>
                <a:sym typeface="Inter"/>
              </a:rPr>
              <a:t>How to be a participant</a:t>
            </a:r>
            <a:endParaRPr sz="30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225250" y="1248025"/>
            <a:ext cx="418200" cy="418500"/>
          </a:xfrm>
          <a:prstGeom prst="ellipse">
            <a:avLst/>
          </a:prstGeom>
          <a:solidFill>
            <a:srgbClr val="0073E3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1</a:t>
            </a:r>
            <a:endParaRPr b="1" sz="18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225250" y="3910600"/>
            <a:ext cx="418200" cy="418500"/>
          </a:xfrm>
          <a:prstGeom prst="ellipse">
            <a:avLst/>
          </a:prstGeom>
          <a:solidFill>
            <a:srgbClr val="0073E3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2</a:t>
            </a:r>
            <a:endParaRPr b="1" sz="18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cxnSp>
        <p:nvCxnSpPr>
          <p:cNvPr id="59" name="Google Shape;59;p13"/>
          <p:cNvCxnSpPr>
            <a:stCxn id="57" idx="4"/>
            <a:endCxn id="58" idx="0"/>
          </p:cNvCxnSpPr>
          <p:nvPr/>
        </p:nvCxnSpPr>
        <p:spPr>
          <a:xfrm>
            <a:off x="434350" y="1666525"/>
            <a:ext cx="0" cy="2244000"/>
          </a:xfrm>
          <a:prstGeom prst="straightConnector1">
            <a:avLst/>
          </a:prstGeom>
          <a:noFill/>
          <a:ln cap="flat" cmpd="sng" w="28575">
            <a:solidFill>
              <a:srgbClr val="0073E3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0" name="Google Shape;60;p13"/>
          <p:cNvSpPr txBox="1"/>
          <p:nvPr/>
        </p:nvSpPr>
        <p:spPr>
          <a:xfrm>
            <a:off x="788443" y="1098975"/>
            <a:ext cx="3250500" cy="217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Inter"/>
                <a:ea typeface="Inter"/>
                <a:cs typeface="Inter"/>
                <a:sym typeface="Inter"/>
              </a:rPr>
              <a:t>The Moderator asks the group a question.</a:t>
            </a:r>
            <a:endParaRPr b="1" sz="1800"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Inter"/>
                <a:ea typeface="Inter"/>
                <a:cs typeface="Inter"/>
                <a:sym typeface="Inter"/>
              </a:rPr>
              <a:t>You respond to the question in your own words.</a:t>
            </a:r>
            <a:endParaRPr b="1" sz="18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788450" y="3818223"/>
            <a:ext cx="6243300" cy="103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Inter"/>
                <a:ea typeface="Inter"/>
                <a:cs typeface="Inter"/>
                <a:sym typeface="Inter"/>
              </a:rPr>
              <a:t>Then, you vote on other participant responses via two different exercises.</a:t>
            </a:r>
            <a:endParaRPr b="1" sz="1800">
              <a:latin typeface="Inter"/>
              <a:ea typeface="Inter"/>
              <a:cs typeface="Inter"/>
              <a:sym typeface="Inter"/>
            </a:endParaRPr>
          </a:p>
        </p:txBody>
      </p:sp>
      <p:grpSp>
        <p:nvGrpSpPr>
          <p:cNvPr id="62" name="Google Shape;62;p13"/>
          <p:cNvGrpSpPr/>
          <p:nvPr/>
        </p:nvGrpSpPr>
        <p:grpSpPr>
          <a:xfrm>
            <a:off x="876950" y="7146150"/>
            <a:ext cx="4786975" cy="1456200"/>
            <a:chOff x="-8278700" y="7755750"/>
            <a:chExt cx="4786975" cy="1456200"/>
          </a:xfrm>
        </p:grpSpPr>
        <p:sp>
          <p:nvSpPr>
            <p:cNvPr id="63" name="Google Shape;63;p13"/>
            <p:cNvSpPr/>
            <p:nvPr/>
          </p:nvSpPr>
          <p:spPr>
            <a:xfrm>
              <a:off x="-8278700" y="7923300"/>
              <a:ext cx="3073200" cy="1121100"/>
            </a:xfrm>
            <a:prstGeom prst="roundRect">
              <a:avLst>
                <a:gd fmla="val 9327" name="adj"/>
              </a:avLst>
            </a:prstGeom>
            <a:solidFill>
              <a:srgbClr val="FFFFFF"/>
            </a:solidFill>
            <a:ln cap="flat" cmpd="sng" w="28575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solidFill>
                    <a:srgbClr val="0073E3"/>
                  </a:solidFill>
                  <a:latin typeface="Inter"/>
                  <a:ea typeface="Inter"/>
                  <a:cs typeface="Inter"/>
                  <a:sym typeface="Inter"/>
                </a:rPr>
                <a:t>What do you think of this response?</a:t>
              </a:r>
              <a:endParaRPr b="1" sz="1200">
                <a:solidFill>
                  <a:srgbClr val="0073E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solidFill>
                    <a:schemeClr val="dk1"/>
                  </a:solidFill>
                  <a:latin typeface="Inter"/>
                  <a:ea typeface="Inter"/>
                  <a:cs typeface="Inter"/>
                  <a:sym typeface="Inter"/>
                </a:rPr>
                <a:t>Select whether you agree or disagree with the response shown. Continue voting until the time runs out.</a:t>
              </a:r>
              <a:endParaRPr sz="1200">
                <a:latin typeface="Inter"/>
                <a:ea typeface="Inter"/>
                <a:cs typeface="Inter"/>
                <a:sym typeface="Inter"/>
              </a:endParaRPr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-4947925" y="7755750"/>
              <a:ext cx="1456200" cy="14562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65" name="Google Shape;65;p13"/>
            <p:cNvCxnSpPr>
              <a:stCxn id="64" idx="2"/>
              <a:endCxn id="63" idx="3"/>
            </p:cNvCxnSpPr>
            <p:nvPr/>
          </p:nvCxnSpPr>
          <p:spPr>
            <a:xfrm rot="10800000">
              <a:off x="-5205625" y="8483850"/>
              <a:ext cx="257700" cy="0"/>
            </a:xfrm>
            <a:prstGeom prst="straightConnector1">
              <a:avLst/>
            </a:prstGeom>
            <a:noFill/>
            <a:ln cap="flat" cmpd="sng" w="28575">
              <a:solidFill>
                <a:schemeClr val="lt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66" name="Google Shape;66;p13"/>
          <p:cNvGrpSpPr/>
          <p:nvPr/>
        </p:nvGrpSpPr>
        <p:grpSpPr>
          <a:xfrm>
            <a:off x="876950" y="4777500"/>
            <a:ext cx="4786975" cy="1456200"/>
            <a:chOff x="-8278700" y="5158500"/>
            <a:chExt cx="4786975" cy="1456200"/>
          </a:xfrm>
        </p:grpSpPr>
        <p:sp>
          <p:nvSpPr>
            <p:cNvPr id="67" name="Google Shape;67;p13"/>
            <p:cNvSpPr/>
            <p:nvPr/>
          </p:nvSpPr>
          <p:spPr>
            <a:xfrm>
              <a:off x="-8278700" y="5326050"/>
              <a:ext cx="3073200" cy="1121100"/>
            </a:xfrm>
            <a:prstGeom prst="roundRect">
              <a:avLst>
                <a:gd fmla="val 9327" name="adj"/>
              </a:avLst>
            </a:prstGeom>
            <a:solidFill>
              <a:srgbClr val="FFFFFF"/>
            </a:solidFill>
            <a:ln cap="flat" cmpd="sng" w="28575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 sz="1200">
                  <a:solidFill>
                    <a:srgbClr val="0073E3"/>
                  </a:solidFill>
                  <a:latin typeface="Inter"/>
                  <a:ea typeface="Inter"/>
                  <a:cs typeface="Inter"/>
                  <a:sym typeface="Inter"/>
                </a:rPr>
                <a:t>Which response do you prefer?</a:t>
              </a:r>
              <a:endParaRPr b="1" sz="1200">
                <a:solidFill>
                  <a:srgbClr val="0073E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 sz="1200">
                  <a:solidFill>
                    <a:schemeClr val="dk1"/>
                  </a:solidFill>
                  <a:latin typeface="Inter"/>
                  <a:ea typeface="Inter"/>
                  <a:cs typeface="Inter"/>
                  <a:sym typeface="Inter"/>
                </a:rPr>
                <a:t>Select which response you agree with more by clicking on it. Continue voting until the time runs out.</a:t>
              </a:r>
              <a:endParaRPr sz="1200">
                <a:latin typeface="Inter"/>
                <a:ea typeface="Inter"/>
                <a:cs typeface="Inter"/>
                <a:sym typeface="Inter"/>
              </a:endParaRPr>
            </a:p>
          </p:txBody>
        </p:sp>
        <p:sp>
          <p:nvSpPr>
            <p:cNvPr id="68" name="Google Shape;68;p13"/>
            <p:cNvSpPr/>
            <p:nvPr/>
          </p:nvSpPr>
          <p:spPr>
            <a:xfrm>
              <a:off x="-4947925" y="5158500"/>
              <a:ext cx="1456200" cy="14562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69" name="Google Shape;69;p13"/>
            <p:cNvCxnSpPr>
              <a:stCxn id="68" idx="2"/>
              <a:endCxn id="67" idx="3"/>
            </p:cNvCxnSpPr>
            <p:nvPr/>
          </p:nvCxnSpPr>
          <p:spPr>
            <a:xfrm rot="10800000">
              <a:off x="-5205625" y="5886600"/>
              <a:ext cx="257700" cy="0"/>
            </a:xfrm>
            <a:prstGeom prst="straightConnector1">
              <a:avLst/>
            </a:prstGeom>
            <a:noFill/>
            <a:ln cap="flat" cmpd="sng" w="28575">
              <a:solidFill>
                <a:schemeClr val="lt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70" name="Google Shape;70;p13"/>
          <p:cNvGrpSpPr/>
          <p:nvPr/>
        </p:nvGrpSpPr>
        <p:grpSpPr>
          <a:xfrm>
            <a:off x="876950" y="10480775"/>
            <a:ext cx="4786975" cy="1456200"/>
            <a:chOff x="-8278700" y="10556975"/>
            <a:chExt cx="4786975" cy="1456200"/>
          </a:xfrm>
        </p:grpSpPr>
        <p:sp>
          <p:nvSpPr>
            <p:cNvPr id="71" name="Google Shape;71;p13"/>
            <p:cNvSpPr/>
            <p:nvPr/>
          </p:nvSpPr>
          <p:spPr>
            <a:xfrm>
              <a:off x="-8278700" y="10853225"/>
              <a:ext cx="3073200" cy="863700"/>
            </a:xfrm>
            <a:prstGeom prst="roundRect">
              <a:avLst>
                <a:gd fmla="val 9327" name="adj"/>
              </a:avLst>
            </a:prstGeom>
            <a:solidFill>
              <a:srgbClr val="FFFFFF"/>
            </a:solidFill>
            <a:ln cap="flat" cmpd="sng" w="28575">
              <a:solidFill>
                <a:srgbClr val="CCCCC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solidFill>
                    <a:srgbClr val="0073E3"/>
                  </a:solidFill>
                  <a:latin typeface="Inter"/>
                  <a:ea typeface="Inter"/>
                  <a:cs typeface="Inter"/>
                  <a:sym typeface="Inter"/>
                </a:rPr>
                <a:t>Select all categories that apply:</a:t>
              </a:r>
              <a:endParaRPr b="1" sz="1200">
                <a:solidFill>
                  <a:srgbClr val="0073E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latin typeface="Inter"/>
                  <a:ea typeface="Inter"/>
                  <a:cs typeface="Inter"/>
                  <a:sym typeface="Inter"/>
                </a:rPr>
                <a:t>Select all categories that apply to your personal story or experience.</a:t>
              </a:r>
              <a:endParaRPr b="1" sz="1200">
                <a:latin typeface="Inter"/>
                <a:ea typeface="Inter"/>
                <a:cs typeface="Inter"/>
                <a:sym typeface="Inter"/>
              </a:endParaRPr>
            </a:p>
          </p:txBody>
        </p:sp>
        <p:sp>
          <p:nvSpPr>
            <p:cNvPr id="72" name="Google Shape;72;p13"/>
            <p:cNvSpPr/>
            <p:nvPr/>
          </p:nvSpPr>
          <p:spPr>
            <a:xfrm>
              <a:off x="-4947925" y="10556975"/>
              <a:ext cx="1456200" cy="1456200"/>
            </a:xfrm>
            <a:prstGeom prst="ellipse">
              <a:avLst/>
            </a:prstGeom>
            <a:solidFill>
              <a:srgbClr val="CCCCC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73" name="Google Shape;73;p13"/>
            <p:cNvCxnSpPr>
              <a:stCxn id="72" idx="2"/>
              <a:endCxn id="71" idx="3"/>
            </p:cNvCxnSpPr>
            <p:nvPr/>
          </p:nvCxnSpPr>
          <p:spPr>
            <a:xfrm rot="10800000">
              <a:off x="-5205625" y="11285075"/>
              <a:ext cx="257700" cy="0"/>
            </a:xfrm>
            <a:prstGeom prst="straightConnector1">
              <a:avLst/>
            </a:prstGeom>
            <a:noFill/>
            <a:ln cap="flat" cmpd="sng" w="28575">
              <a:solidFill>
                <a:srgbClr val="CCCCCC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74" name="Google Shape;74;p13"/>
          <p:cNvSpPr/>
          <p:nvPr/>
        </p:nvSpPr>
        <p:spPr>
          <a:xfrm>
            <a:off x="4549900" y="5540375"/>
            <a:ext cx="2783700" cy="603300"/>
          </a:xfrm>
          <a:prstGeom prst="roundRect">
            <a:avLst>
              <a:gd fmla="val 16667" name="adj"/>
            </a:avLst>
          </a:prstGeom>
          <a:solidFill>
            <a:srgbClr val="0073E3"/>
          </a:solidFill>
          <a:ln>
            <a:noFill/>
          </a:ln>
          <a:effectLst>
            <a:outerShdw blurRad="57150" rotWithShape="0" algn="bl" dir="5340001" dist="19050">
              <a:srgbClr val="000000">
                <a:alpha val="3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I like the silver bag better - feels like a more honest product.</a:t>
            </a:r>
            <a:endParaRPr sz="10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5" name="Google Shape;75;p13"/>
          <p:cNvSpPr/>
          <p:nvPr/>
        </p:nvSpPr>
        <p:spPr>
          <a:xfrm>
            <a:off x="4549900" y="4832400"/>
            <a:ext cx="2783700" cy="6033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EFEFEF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9525">
              <a:srgbClr val="000000">
                <a:alpha val="3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Inter"/>
                <a:ea typeface="Inter"/>
                <a:cs typeface="Inter"/>
                <a:sym typeface="Inter"/>
              </a:rPr>
              <a:t>The Lunar Chips one is tough to read, so I guess I like the Galactic one.</a:t>
            </a:r>
            <a:endParaRPr sz="1000">
              <a:latin typeface="Inter"/>
              <a:ea typeface="Inter"/>
              <a:cs typeface="Inter"/>
              <a:sym typeface="Inter"/>
            </a:endParaRPr>
          </a:p>
        </p:txBody>
      </p:sp>
      <p:grpSp>
        <p:nvGrpSpPr>
          <p:cNvPr id="76" name="Google Shape;76;p13"/>
          <p:cNvGrpSpPr/>
          <p:nvPr/>
        </p:nvGrpSpPr>
        <p:grpSpPr>
          <a:xfrm>
            <a:off x="4377164" y="4329298"/>
            <a:ext cx="2972344" cy="2264952"/>
            <a:chOff x="-4790786" y="4710298"/>
            <a:chExt cx="2972344" cy="2264952"/>
          </a:xfrm>
        </p:grpSpPr>
        <p:sp>
          <p:nvSpPr>
            <p:cNvPr id="77" name="Google Shape;77;p13"/>
            <p:cNvSpPr txBox="1"/>
            <p:nvPr/>
          </p:nvSpPr>
          <p:spPr>
            <a:xfrm>
              <a:off x="-4790786" y="4859409"/>
              <a:ext cx="2920500" cy="28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latin typeface="Inter"/>
                  <a:ea typeface="Inter"/>
                  <a:cs typeface="Inter"/>
                  <a:sym typeface="Inter"/>
                </a:rPr>
                <a:t>Which response do you prefer?</a:t>
              </a:r>
              <a:endParaRPr b="1" sz="1200">
                <a:latin typeface="Inter"/>
                <a:ea typeface="Inter"/>
                <a:cs typeface="Inter"/>
                <a:sym typeface="Inter"/>
              </a:endParaRPr>
            </a:p>
          </p:txBody>
        </p:sp>
        <p:sp>
          <p:nvSpPr>
            <p:cNvPr id="78" name="Google Shape;78;p13"/>
            <p:cNvSpPr/>
            <p:nvPr/>
          </p:nvSpPr>
          <p:spPr>
            <a:xfrm>
              <a:off x="-4690450" y="6629350"/>
              <a:ext cx="2856000" cy="345900"/>
            </a:xfrm>
            <a:prstGeom prst="roundRect">
              <a:avLst>
                <a:gd fmla="val 16667" name="adj"/>
              </a:avLst>
            </a:prstGeom>
            <a:solidFill>
              <a:srgbClr val="C9DAF9"/>
            </a:solidFill>
            <a:ln>
              <a:noFill/>
            </a:ln>
            <a:effectLst>
              <a:outerShdw blurRad="57150" rotWithShape="0" algn="bl" dir="5340001" dist="19050">
                <a:srgbClr val="000000">
                  <a:alpha val="35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0073E3"/>
                  </a:solidFill>
                  <a:latin typeface="Inter"/>
                  <a:ea typeface="Inter"/>
                  <a:cs typeface="Inter"/>
                  <a:sym typeface="Inter"/>
                </a:rPr>
                <a:t>I can’t decide</a:t>
              </a:r>
              <a:endParaRPr sz="1000">
                <a:solidFill>
                  <a:srgbClr val="0073E3"/>
                </a:solidFill>
                <a:latin typeface="Inter"/>
                <a:ea typeface="Inter"/>
                <a:cs typeface="Inter"/>
                <a:sym typeface="Inter"/>
              </a:endParaRPr>
            </a:p>
          </p:txBody>
        </p:sp>
        <p:cxnSp>
          <p:nvCxnSpPr>
            <p:cNvPr id="79" name="Google Shape;79;p13"/>
            <p:cNvCxnSpPr/>
            <p:nvPr/>
          </p:nvCxnSpPr>
          <p:spPr>
            <a:xfrm>
              <a:off x="-4682425" y="5213400"/>
              <a:ext cx="0" cy="1311300"/>
            </a:xfrm>
            <a:prstGeom prst="straightConnector1">
              <a:avLst/>
            </a:prstGeom>
            <a:noFill/>
            <a:ln cap="flat" cmpd="sng" w="19050">
              <a:solidFill>
                <a:srgbClr val="0073E3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80" name="Google Shape;80;p13"/>
            <p:cNvGrpSpPr/>
            <p:nvPr/>
          </p:nvGrpSpPr>
          <p:grpSpPr>
            <a:xfrm>
              <a:off x="-2272967" y="4710298"/>
              <a:ext cx="454525" cy="434400"/>
              <a:chOff x="-2168250" y="4143375"/>
              <a:chExt cx="454525" cy="434400"/>
            </a:xfrm>
          </p:grpSpPr>
          <p:grpSp>
            <p:nvGrpSpPr>
              <p:cNvPr id="81" name="Google Shape;81;p13"/>
              <p:cNvGrpSpPr/>
              <p:nvPr/>
            </p:nvGrpSpPr>
            <p:grpSpPr>
              <a:xfrm>
                <a:off x="-2059625" y="4231875"/>
                <a:ext cx="345900" cy="345900"/>
                <a:chOff x="-2059625" y="4231875"/>
                <a:chExt cx="345900" cy="345900"/>
              </a:xfrm>
            </p:grpSpPr>
            <p:sp>
              <p:nvSpPr>
                <p:cNvPr id="82" name="Google Shape;82;p13"/>
                <p:cNvSpPr/>
                <p:nvPr/>
              </p:nvSpPr>
              <p:spPr>
                <a:xfrm>
                  <a:off x="-2059625" y="4231875"/>
                  <a:ext cx="345900" cy="345900"/>
                </a:xfrm>
                <a:prstGeom prst="ellipse">
                  <a:avLst/>
                </a:prstGeom>
                <a:solidFill>
                  <a:srgbClr val="FFFFFF"/>
                </a:solidFill>
                <a:ln cap="flat" cmpd="sng" w="28575">
                  <a:solidFill>
                    <a:srgbClr val="CCCCCC"/>
                  </a:solidFill>
                  <a:prstDash val="solid"/>
                  <a:round/>
                  <a:headEnd len="sm" w="sm" type="none"/>
                  <a:tailEnd len="sm" w="sm" type="none"/>
                </a:ln>
                <a:effectLst>
                  <a:outerShdw blurRad="57150" rotWithShape="0" algn="bl" dir="5400000" dist="19050">
                    <a:srgbClr val="000000">
                      <a:alpha val="23000"/>
                    </a:srgbClr>
                  </a:outerShdw>
                </a:effectLst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800">
                    <a:latin typeface="Inter"/>
                    <a:ea typeface="Inter"/>
                    <a:cs typeface="Inter"/>
                    <a:sym typeface="Inter"/>
                  </a:endParaRPr>
                </a:p>
              </p:txBody>
            </p:sp>
            <p:sp>
              <p:nvSpPr>
                <p:cNvPr id="83" name="Google Shape;83;p13"/>
                <p:cNvSpPr/>
                <p:nvPr/>
              </p:nvSpPr>
              <p:spPr>
                <a:xfrm>
                  <a:off x="-2059625" y="4231875"/>
                  <a:ext cx="345900" cy="345900"/>
                </a:xfrm>
                <a:prstGeom prst="pie">
                  <a:avLst>
                    <a:gd fmla="val 16246149" name="adj1"/>
                    <a:gd fmla="val 3304621" name="adj2"/>
                  </a:avLst>
                </a:prstGeom>
                <a:solidFill>
                  <a:srgbClr val="FFFFFF"/>
                </a:solidFill>
                <a:ln cap="flat" cmpd="sng" w="28575">
                  <a:solidFill>
                    <a:srgbClr val="24DBC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4" name="Google Shape;84;p13"/>
                <p:cNvSpPr/>
                <p:nvPr/>
              </p:nvSpPr>
              <p:spPr>
                <a:xfrm>
                  <a:off x="-2043534" y="4243943"/>
                  <a:ext cx="320100" cy="320100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800">
                      <a:latin typeface="Inter"/>
                      <a:ea typeface="Inter"/>
                      <a:cs typeface="Inter"/>
                      <a:sym typeface="Inter"/>
                    </a:rPr>
                    <a:t>0:57</a:t>
                  </a:r>
                  <a:endParaRPr b="1" sz="800">
                    <a:latin typeface="Inter"/>
                    <a:ea typeface="Inter"/>
                    <a:cs typeface="Inter"/>
                    <a:sym typeface="Inter"/>
                  </a:endParaRPr>
                </a:p>
              </p:txBody>
            </p:sp>
          </p:grpSp>
          <p:sp>
            <p:nvSpPr>
              <p:cNvPr id="85" name="Google Shape;85;p13"/>
              <p:cNvSpPr/>
              <p:nvPr/>
            </p:nvSpPr>
            <p:spPr>
              <a:xfrm>
                <a:off x="-2168250" y="4143375"/>
                <a:ext cx="88500" cy="88500"/>
              </a:xfrm>
              <a:prstGeom prst="ellipse">
                <a:avLst/>
              </a:prstGeom>
              <a:solidFill>
                <a:srgbClr val="24DBC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86" name="Google Shape;86;p13"/>
          <p:cNvSpPr/>
          <p:nvPr/>
        </p:nvSpPr>
        <p:spPr>
          <a:xfrm>
            <a:off x="4477600" y="7401686"/>
            <a:ext cx="2856000" cy="4344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EFEFEF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9525">
              <a:srgbClr val="000000">
                <a:alpha val="3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Inter"/>
                <a:ea typeface="Inter"/>
                <a:cs typeface="Inter"/>
                <a:sym typeface="Inter"/>
              </a:rPr>
              <a:t>The silver one looks cleaner.</a:t>
            </a:r>
            <a:endParaRPr sz="1000">
              <a:latin typeface="Inter"/>
              <a:ea typeface="Inter"/>
              <a:cs typeface="Inter"/>
              <a:sym typeface="Inter"/>
            </a:endParaRPr>
          </a:p>
        </p:txBody>
      </p:sp>
      <p:grpSp>
        <p:nvGrpSpPr>
          <p:cNvPr id="87" name="Google Shape;87;p13"/>
          <p:cNvGrpSpPr/>
          <p:nvPr/>
        </p:nvGrpSpPr>
        <p:grpSpPr>
          <a:xfrm>
            <a:off x="4377164" y="9734871"/>
            <a:ext cx="2972344" cy="2876341"/>
            <a:chOff x="-4790786" y="9811071"/>
            <a:chExt cx="2972344" cy="2876341"/>
          </a:xfrm>
        </p:grpSpPr>
        <p:sp>
          <p:nvSpPr>
            <p:cNvPr id="88" name="Google Shape;88;p13"/>
            <p:cNvSpPr/>
            <p:nvPr/>
          </p:nvSpPr>
          <p:spPr>
            <a:xfrm>
              <a:off x="-4654025" y="10169350"/>
              <a:ext cx="808200" cy="217200"/>
            </a:xfrm>
            <a:prstGeom prst="roundRect">
              <a:avLst>
                <a:gd fmla="val 16667" name="adj"/>
              </a:avLst>
            </a:prstGeom>
            <a:solidFill>
              <a:srgbClr val="FFCC20"/>
            </a:solidFill>
            <a:ln>
              <a:noFill/>
            </a:ln>
          </p:spPr>
          <p:txBody>
            <a:bodyPr anchorCtr="0" anchor="ctr" bIns="91425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latin typeface="Inter"/>
                  <a:ea typeface="Inter"/>
                  <a:cs typeface="Inter"/>
                  <a:sym typeface="Inter"/>
                </a:rPr>
                <a:t>Your Response</a:t>
              </a:r>
              <a:endParaRPr sz="700">
                <a:latin typeface="Inter"/>
                <a:ea typeface="Inter"/>
                <a:cs typeface="Inter"/>
                <a:sym typeface="Inter"/>
              </a:endParaRPr>
            </a:p>
          </p:txBody>
        </p:sp>
        <p:grpSp>
          <p:nvGrpSpPr>
            <p:cNvPr id="89" name="Google Shape;89;p13"/>
            <p:cNvGrpSpPr/>
            <p:nvPr/>
          </p:nvGrpSpPr>
          <p:grpSpPr>
            <a:xfrm>
              <a:off x="-2272967" y="9811071"/>
              <a:ext cx="454525" cy="434400"/>
              <a:chOff x="-2168250" y="4143375"/>
              <a:chExt cx="454525" cy="434400"/>
            </a:xfrm>
          </p:grpSpPr>
          <p:grpSp>
            <p:nvGrpSpPr>
              <p:cNvPr id="90" name="Google Shape;90;p13"/>
              <p:cNvGrpSpPr/>
              <p:nvPr/>
            </p:nvGrpSpPr>
            <p:grpSpPr>
              <a:xfrm>
                <a:off x="-2059625" y="4231875"/>
                <a:ext cx="345900" cy="345900"/>
                <a:chOff x="-2059625" y="4231875"/>
                <a:chExt cx="345900" cy="345900"/>
              </a:xfrm>
            </p:grpSpPr>
            <p:sp>
              <p:nvSpPr>
                <p:cNvPr id="91" name="Google Shape;91;p13"/>
                <p:cNvSpPr/>
                <p:nvPr/>
              </p:nvSpPr>
              <p:spPr>
                <a:xfrm>
                  <a:off x="-2059625" y="4231875"/>
                  <a:ext cx="345900" cy="345900"/>
                </a:xfrm>
                <a:prstGeom prst="ellipse">
                  <a:avLst/>
                </a:prstGeom>
                <a:solidFill>
                  <a:srgbClr val="FFFFFF"/>
                </a:solidFill>
                <a:ln cap="flat" cmpd="sng" w="28575">
                  <a:solidFill>
                    <a:srgbClr val="CCCCCC"/>
                  </a:solidFill>
                  <a:prstDash val="solid"/>
                  <a:round/>
                  <a:headEnd len="sm" w="sm" type="none"/>
                  <a:tailEnd len="sm" w="sm" type="none"/>
                </a:ln>
                <a:effectLst>
                  <a:outerShdw blurRad="57150" rotWithShape="0" algn="bl" dir="5400000" dist="19050">
                    <a:srgbClr val="000000">
                      <a:alpha val="23000"/>
                    </a:srgbClr>
                  </a:outerShdw>
                </a:effectLst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800">
                    <a:latin typeface="Inter"/>
                    <a:ea typeface="Inter"/>
                    <a:cs typeface="Inter"/>
                    <a:sym typeface="Inter"/>
                  </a:endParaRPr>
                </a:p>
              </p:txBody>
            </p:sp>
            <p:sp>
              <p:nvSpPr>
                <p:cNvPr id="92" name="Google Shape;92;p13"/>
                <p:cNvSpPr/>
                <p:nvPr/>
              </p:nvSpPr>
              <p:spPr>
                <a:xfrm>
                  <a:off x="-2059625" y="4231875"/>
                  <a:ext cx="345900" cy="345900"/>
                </a:xfrm>
                <a:prstGeom prst="pie">
                  <a:avLst>
                    <a:gd fmla="val 16246149" name="adj1"/>
                    <a:gd fmla="val 8912286" name="adj2"/>
                  </a:avLst>
                </a:prstGeom>
                <a:solidFill>
                  <a:srgbClr val="FFFFFF"/>
                </a:solidFill>
                <a:ln cap="flat" cmpd="sng" w="28575">
                  <a:solidFill>
                    <a:srgbClr val="24DBC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3" name="Google Shape;93;p13"/>
                <p:cNvSpPr/>
                <p:nvPr/>
              </p:nvSpPr>
              <p:spPr>
                <a:xfrm>
                  <a:off x="-2043534" y="4243943"/>
                  <a:ext cx="320100" cy="320100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800">
                      <a:latin typeface="Inter"/>
                      <a:ea typeface="Inter"/>
                      <a:cs typeface="Inter"/>
                      <a:sym typeface="Inter"/>
                    </a:rPr>
                    <a:t>1:36</a:t>
                  </a:r>
                  <a:endParaRPr b="1" sz="800">
                    <a:latin typeface="Inter"/>
                    <a:ea typeface="Inter"/>
                    <a:cs typeface="Inter"/>
                    <a:sym typeface="Inter"/>
                  </a:endParaRPr>
                </a:p>
              </p:txBody>
            </p:sp>
          </p:grpSp>
          <p:sp>
            <p:nvSpPr>
              <p:cNvPr id="94" name="Google Shape;94;p13"/>
              <p:cNvSpPr/>
              <p:nvPr/>
            </p:nvSpPr>
            <p:spPr>
              <a:xfrm>
                <a:off x="-2168250" y="4143375"/>
                <a:ext cx="88500" cy="88500"/>
              </a:xfrm>
              <a:prstGeom prst="ellipse">
                <a:avLst/>
              </a:prstGeom>
              <a:solidFill>
                <a:srgbClr val="24DBC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95" name="Google Shape;95;p13"/>
            <p:cNvSpPr txBox="1"/>
            <p:nvPr/>
          </p:nvSpPr>
          <p:spPr>
            <a:xfrm>
              <a:off x="-4790786" y="10975699"/>
              <a:ext cx="2920500" cy="28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latin typeface="Inter"/>
                  <a:ea typeface="Inter"/>
                  <a:cs typeface="Inter"/>
                  <a:sym typeface="Inter"/>
                </a:rPr>
                <a:t>Select all categories that apply:</a:t>
              </a:r>
              <a:endParaRPr b="1" sz="1200">
                <a:latin typeface="Inter"/>
                <a:ea typeface="Inter"/>
                <a:cs typeface="Inter"/>
                <a:sym typeface="Inter"/>
              </a:endParaRPr>
            </a:p>
          </p:txBody>
        </p:sp>
        <p:cxnSp>
          <p:nvCxnSpPr>
            <p:cNvPr id="96" name="Google Shape;96;p13"/>
            <p:cNvCxnSpPr/>
            <p:nvPr/>
          </p:nvCxnSpPr>
          <p:spPr>
            <a:xfrm>
              <a:off x="-4682425" y="11376113"/>
              <a:ext cx="0" cy="1311300"/>
            </a:xfrm>
            <a:prstGeom prst="straightConnector1">
              <a:avLst/>
            </a:prstGeom>
            <a:noFill/>
            <a:ln cap="flat" cmpd="sng" w="19050">
              <a:solidFill>
                <a:srgbClr val="0073E3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97" name="Google Shape;97;p13"/>
          <p:cNvGrpSpPr/>
          <p:nvPr/>
        </p:nvGrpSpPr>
        <p:grpSpPr>
          <a:xfrm>
            <a:off x="4356512" y="6892446"/>
            <a:ext cx="2992996" cy="1800754"/>
            <a:chOff x="-4811438" y="7502046"/>
            <a:chExt cx="2992996" cy="1800754"/>
          </a:xfrm>
        </p:grpSpPr>
        <p:sp>
          <p:nvSpPr>
            <p:cNvPr id="98" name="Google Shape;98;p13"/>
            <p:cNvSpPr/>
            <p:nvPr/>
          </p:nvSpPr>
          <p:spPr>
            <a:xfrm>
              <a:off x="-4690450" y="8906200"/>
              <a:ext cx="1347600" cy="396600"/>
            </a:xfrm>
            <a:prstGeom prst="roundRect">
              <a:avLst>
                <a:gd fmla="val 16667" name="adj"/>
              </a:avLst>
            </a:prstGeom>
            <a:solidFill>
              <a:srgbClr val="0073E3"/>
            </a:solidFill>
            <a:ln>
              <a:noFill/>
            </a:ln>
            <a:effectLst>
              <a:outerShdw blurRad="57150" rotWithShape="0" algn="bl" dir="5340001" dist="19050">
                <a:srgbClr val="000000">
                  <a:alpha val="35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000">
                  <a:solidFill>
                    <a:schemeClr val="lt1"/>
                  </a:solidFill>
                  <a:latin typeface="Inter"/>
                  <a:ea typeface="Inter"/>
                  <a:cs typeface="Inter"/>
                  <a:sym typeface="Inter"/>
                </a:rPr>
                <a:t>I agree</a:t>
              </a:r>
              <a:endParaRPr b="1" sz="10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endParaRPr>
            </a:p>
          </p:txBody>
        </p:sp>
        <p:sp>
          <p:nvSpPr>
            <p:cNvPr id="99" name="Google Shape;99;p13"/>
            <p:cNvSpPr/>
            <p:nvPr/>
          </p:nvSpPr>
          <p:spPr>
            <a:xfrm>
              <a:off x="-3205807" y="8906200"/>
              <a:ext cx="1347600" cy="396600"/>
            </a:xfrm>
            <a:prstGeom prst="roundRect">
              <a:avLst>
                <a:gd fmla="val 16667" name="adj"/>
              </a:avLst>
            </a:prstGeom>
            <a:solidFill>
              <a:srgbClr val="0C35B1"/>
            </a:solidFill>
            <a:ln>
              <a:noFill/>
            </a:ln>
            <a:effectLst>
              <a:outerShdw blurRad="57150" rotWithShape="0" algn="bl" dir="5340001" dist="19050">
                <a:srgbClr val="000000">
                  <a:alpha val="35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000">
                  <a:solidFill>
                    <a:schemeClr val="lt1"/>
                  </a:solidFill>
                  <a:latin typeface="Inter"/>
                  <a:ea typeface="Inter"/>
                  <a:cs typeface="Inter"/>
                  <a:sym typeface="Inter"/>
                </a:rPr>
                <a:t>I disagree</a:t>
              </a:r>
              <a:endParaRPr b="1" sz="10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endParaRPr>
            </a:p>
          </p:txBody>
        </p:sp>
        <p:sp>
          <p:nvSpPr>
            <p:cNvPr id="100" name="Google Shape;100;p13"/>
            <p:cNvSpPr txBox="1"/>
            <p:nvPr/>
          </p:nvSpPr>
          <p:spPr>
            <a:xfrm>
              <a:off x="-4811438" y="7635050"/>
              <a:ext cx="281700" cy="54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6000">
                  <a:solidFill>
                    <a:srgbClr val="999999"/>
                  </a:solidFill>
                  <a:latin typeface="Nunito"/>
                  <a:ea typeface="Nunito"/>
                  <a:cs typeface="Nunito"/>
                  <a:sym typeface="Nunito"/>
                </a:rPr>
                <a:t>“</a:t>
              </a:r>
              <a:endParaRPr sz="6000">
                <a:solidFill>
                  <a:srgbClr val="999999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grpSp>
          <p:nvGrpSpPr>
            <p:cNvPr id="101" name="Google Shape;101;p13"/>
            <p:cNvGrpSpPr/>
            <p:nvPr/>
          </p:nvGrpSpPr>
          <p:grpSpPr>
            <a:xfrm>
              <a:off x="-2272967" y="7502046"/>
              <a:ext cx="454525" cy="434400"/>
              <a:chOff x="-2168250" y="4143375"/>
              <a:chExt cx="454525" cy="434400"/>
            </a:xfrm>
          </p:grpSpPr>
          <p:grpSp>
            <p:nvGrpSpPr>
              <p:cNvPr id="102" name="Google Shape;102;p13"/>
              <p:cNvGrpSpPr/>
              <p:nvPr/>
            </p:nvGrpSpPr>
            <p:grpSpPr>
              <a:xfrm>
                <a:off x="-2059625" y="4231875"/>
                <a:ext cx="345900" cy="345900"/>
                <a:chOff x="-2059625" y="4231875"/>
                <a:chExt cx="345900" cy="345900"/>
              </a:xfrm>
            </p:grpSpPr>
            <p:sp>
              <p:nvSpPr>
                <p:cNvPr id="103" name="Google Shape;103;p13"/>
                <p:cNvSpPr/>
                <p:nvPr/>
              </p:nvSpPr>
              <p:spPr>
                <a:xfrm>
                  <a:off x="-2059625" y="4231875"/>
                  <a:ext cx="345900" cy="345900"/>
                </a:xfrm>
                <a:prstGeom prst="ellipse">
                  <a:avLst/>
                </a:prstGeom>
                <a:solidFill>
                  <a:srgbClr val="FFFFFF"/>
                </a:solidFill>
                <a:ln cap="flat" cmpd="sng" w="28575">
                  <a:solidFill>
                    <a:srgbClr val="CCCCCC"/>
                  </a:solidFill>
                  <a:prstDash val="solid"/>
                  <a:round/>
                  <a:headEnd len="sm" w="sm" type="none"/>
                  <a:tailEnd len="sm" w="sm" type="none"/>
                </a:ln>
                <a:effectLst>
                  <a:outerShdw blurRad="57150" rotWithShape="0" algn="bl" dir="5400000" dist="19050">
                    <a:srgbClr val="000000">
                      <a:alpha val="23000"/>
                    </a:srgbClr>
                  </a:outerShdw>
                </a:effectLst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800">
                    <a:latin typeface="Inter"/>
                    <a:ea typeface="Inter"/>
                    <a:cs typeface="Inter"/>
                    <a:sym typeface="Inter"/>
                  </a:endParaRPr>
                </a:p>
              </p:txBody>
            </p:sp>
            <p:sp>
              <p:nvSpPr>
                <p:cNvPr id="104" name="Google Shape;104;p13"/>
                <p:cNvSpPr/>
                <p:nvPr/>
              </p:nvSpPr>
              <p:spPr>
                <a:xfrm>
                  <a:off x="-2059625" y="4231875"/>
                  <a:ext cx="345900" cy="345900"/>
                </a:xfrm>
                <a:prstGeom prst="pie">
                  <a:avLst>
                    <a:gd fmla="val 16246149" name="adj1"/>
                    <a:gd fmla="val 19994338" name="adj2"/>
                  </a:avLst>
                </a:prstGeom>
                <a:solidFill>
                  <a:srgbClr val="FFFFFF"/>
                </a:solidFill>
                <a:ln cap="flat" cmpd="sng" w="28575">
                  <a:solidFill>
                    <a:srgbClr val="24DBC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5" name="Google Shape;105;p13"/>
                <p:cNvSpPr/>
                <p:nvPr/>
              </p:nvSpPr>
              <p:spPr>
                <a:xfrm>
                  <a:off x="-2043534" y="4243943"/>
                  <a:ext cx="320100" cy="320100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800">
                      <a:latin typeface="Inter"/>
                      <a:ea typeface="Inter"/>
                      <a:cs typeface="Inter"/>
                      <a:sym typeface="Inter"/>
                    </a:rPr>
                    <a:t>0:21</a:t>
                  </a:r>
                  <a:endParaRPr b="1" sz="800">
                    <a:latin typeface="Inter"/>
                    <a:ea typeface="Inter"/>
                    <a:cs typeface="Inter"/>
                    <a:sym typeface="Inter"/>
                  </a:endParaRPr>
                </a:p>
              </p:txBody>
            </p:sp>
          </p:grpSp>
          <p:sp>
            <p:nvSpPr>
              <p:cNvPr id="106" name="Google Shape;106;p13"/>
              <p:cNvSpPr/>
              <p:nvPr/>
            </p:nvSpPr>
            <p:spPr>
              <a:xfrm>
                <a:off x="-2168250" y="4143375"/>
                <a:ext cx="88500" cy="88500"/>
              </a:xfrm>
              <a:prstGeom prst="ellipse">
                <a:avLst/>
              </a:prstGeom>
              <a:solidFill>
                <a:srgbClr val="24DBC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107" name="Google Shape;107;p13"/>
            <p:cNvSpPr txBox="1"/>
            <p:nvPr/>
          </p:nvSpPr>
          <p:spPr>
            <a:xfrm>
              <a:off x="-4790786" y="8502315"/>
              <a:ext cx="2920500" cy="28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latin typeface="Inter"/>
                  <a:ea typeface="Inter"/>
                  <a:cs typeface="Inter"/>
                  <a:sym typeface="Inter"/>
                </a:rPr>
                <a:t>What do you think of this response?</a:t>
              </a:r>
              <a:endParaRPr b="1" sz="1200">
                <a:latin typeface="Inter"/>
                <a:ea typeface="Inter"/>
                <a:cs typeface="Inter"/>
                <a:sym typeface="Inter"/>
              </a:endParaRPr>
            </a:p>
          </p:txBody>
        </p:sp>
      </p:grpSp>
      <p:sp>
        <p:nvSpPr>
          <p:cNvPr id="108" name="Google Shape;108;p13"/>
          <p:cNvSpPr/>
          <p:nvPr/>
        </p:nvSpPr>
        <p:spPr>
          <a:xfrm>
            <a:off x="4477600" y="10236096"/>
            <a:ext cx="2856000" cy="6033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EFEFEF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9525">
              <a:srgbClr val="000000">
                <a:alpha val="3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Inter"/>
                <a:ea typeface="Inter"/>
                <a:cs typeface="Inter"/>
                <a:sym typeface="Inter"/>
              </a:rPr>
              <a:t>I like the vivid colors and the logo</a:t>
            </a:r>
            <a:endParaRPr sz="10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09" name="Google Shape;109;p13"/>
          <p:cNvSpPr/>
          <p:nvPr/>
        </p:nvSpPr>
        <p:spPr>
          <a:xfrm>
            <a:off x="4598175" y="11299925"/>
            <a:ext cx="2735400" cy="345900"/>
          </a:xfrm>
          <a:prstGeom prst="roundRect">
            <a:avLst>
              <a:gd fmla="val 16667" name="adj"/>
            </a:avLst>
          </a:prstGeom>
          <a:solidFill>
            <a:srgbClr val="0073E3"/>
          </a:solidFill>
          <a:ln>
            <a:noFill/>
          </a:ln>
          <a:effectLst>
            <a:outerShdw blurRad="57150" rotWithShape="0" algn="bl" dir="5340001" dist="19050">
              <a:srgbClr val="000000">
                <a:alpha val="3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Logo</a:t>
            </a:r>
            <a:endParaRPr sz="10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10" name="Google Shape;110;p13"/>
          <p:cNvSpPr/>
          <p:nvPr/>
        </p:nvSpPr>
        <p:spPr>
          <a:xfrm>
            <a:off x="4598175" y="12265325"/>
            <a:ext cx="2735400" cy="345900"/>
          </a:xfrm>
          <a:prstGeom prst="roundRect">
            <a:avLst>
              <a:gd fmla="val 16667" name="adj"/>
            </a:avLst>
          </a:prstGeom>
          <a:solidFill>
            <a:srgbClr val="0073E3"/>
          </a:solidFill>
          <a:ln>
            <a:noFill/>
          </a:ln>
          <a:effectLst>
            <a:outerShdw blurRad="57150" rotWithShape="0" algn="bl" dir="5340001" dist="19050">
              <a:srgbClr val="000000">
                <a:alpha val="3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Colors</a:t>
            </a:r>
            <a:endParaRPr sz="10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11" name="Google Shape;111;p13"/>
          <p:cNvSpPr/>
          <p:nvPr/>
        </p:nvSpPr>
        <p:spPr>
          <a:xfrm>
            <a:off x="4598200" y="11782625"/>
            <a:ext cx="2735400" cy="3459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EFEFEF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9525">
              <a:srgbClr val="000000">
                <a:alpha val="3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Inter"/>
                <a:ea typeface="Inter"/>
                <a:cs typeface="Inter"/>
                <a:sym typeface="Inter"/>
              </a:rPr>
              <a:t>Images</a:t>
            </a:r>
            <a:endParaRPr sz="10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12" name="Google Shape;112;p13"/>
          <p:cNvSpPr/>
          <p:nvPr/>
        </p:nvSpPr>
        <p:spPr>
          <a:xfrm>
            <a:off x="4393475" y="2143350"/>
            <a:ext cx="2417400" cy="6033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EFEFEF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9525">
              <a:srgbClr val="000000">
                <a:alpha val="3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Inter"/>
                <a:ea typeface="Inter"/>
                <a:cs typeface="Inter"/>
                <a:sym typeface="Inter"/>
              </a:rPr>
              <a:t>I like the vivid colors and th</a:t>
            </a:r>
            <a:r>
              <a:rPr b="1" lang="en" sz="1000">
                <a:latin typeface="Inter"/>
                <a:ea typeface="Inter"/>
                <a:cs typeface="Inter"/>
                <a:sym typeface="Inter"/>
              </a:rPr>
              <a:t>|</a:t>
            </a:r>
            <a:endParaRPr b="1" sz="10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13" name="Google Shape;113;p13"/>
          <p:cNvSpPr/>
          <p:nvPr/>
        </p:nvSpPr>
        <p:spPr>
          <a:xfrm>
            <a:off x="4759300" y="1271175"/>
            <a:ext cx="2051700" cy="547200"/>
          </a:xfrm>
          <a:prstGeom prst="roundRect">
            <a:avLst>
              <a:gd fmla="val 16667" name="adj"/>
            </a:avLst>
          </a:prstGeom>
          <a:solidFill>
            <a:srgbClr val="EFEFEF"/>
          </a:solidFill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9525">
              <a:srgbClr val="000000">
                <a:alpha val="3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Inter"/>
                <a:ea typeface="Inter"/>
                <a:cs typeface="Inter"/>
                <a:sym typeface="Inter"/>
              </a:rPr>
              <a:t>What do you like about the package design?</a:t>
            </a:r>
            <a:endParaRPr sz="1000">
              <a:latin typeface="Inter"/>
              <a:ea typeface="Inter"/>
              <a:cs typeface="Inter"/>
              <a:sym typeface="Inter"/>
            </a:endParaRPr>
          </a:p>
        </p:txBody>
      </p:sp>
      <p:grpSp>
        <p:nvGrpSpPr>
          <p:cNvPr id="114" name="Google Shape;114;p13"/>
          <p:cNvGrpSpPr/>
          <p:nvPr/>
        </p:nvGrpSpPr>
        <p:grpSpPr>
          <a:xfrm>
            <a:off x="4393050" y="1553376"/>
            <a:ext cx="2932533" cy="1064574"/>
            <a:chOff x="-4750975" y="1553376"/>
            <a:chExt cx="2932533" cy="1064574"/>
          </a:xfrm>
        </p:grpSpPr>
        <p:grpSp>
          <p:nvGrpSpPr>
            <p:cNvPr id="115" name="Google Shape;115;p13"/>
            <p:cNvGrpSpPr/>
            <p:nvPr/>
          </p:nvGrpSpPr>
          <p:grpSpPr>
            <a:xfrm>
              <a:off x="-2272967" y="1612823"/>
              <a:ext cx="454525" cy="434400"/>
              <a:chOff x="-2168250" y="4143375"/>
              <a:chExt cx="454525" cy="434400"/>
            </a:xfrm>
          </p:grpSpPr>
          <p:grpSp>
            <p:nvGrpSpPr>
              <p:cNvPr id="116" name="Google Shape;116;p13"/>
              <p:cNvGrpSpPr/>
              <p:nvPr/>
            </p:nvGrpSpPr>
            <p:grpSpPr>
              <a:xfrm>
                <a:off x="-2059625" y="4231875"/>
                <a:ext cx="345900" cy="345900"/>
                <a:chOff x="-2059625" y="4231875"/>
                <a:chExt cx="345900" cy="345900"/>
              </a:xfrm>
            </p:grpSpPr>
            <p:sp>
              <p:nvSpPr>
                <p:cNvPr id="117" name="Google Shape;117;p13"/>
                <p:cNvSpPr/>
                <p:nvPr/>
              </p:nvSpPr>
              <p:spPr>
                <a:xfrm>
                  <a:off x="-2059625" y="4231875"/>
                  <a:ext cx="345900" cy="345900"/>
                </a:xfrm>
                <a:prstGeom prst="ellipse">
                  <a:avLst/>
                </a:prstGeom>
                <a:solidFill>
                  <a:srgbClr val="FFFFFF"/>
                </a:solidFill>
                <a:ln cap="flat" cmpd="sng" w="28575">
                  <a:solidFill>
                    <a:srgbClr val="CCCCCC"/>
                  </a:solidFill>
                  <a:prstDash val="solid"/>
                  <a:round/>
                  <a:headEnd len="sm" w="sm" type="none"/>
                  <a:tailEnd len="sm" w="sm" type="none"/>
                </a:ln>
                <a:effectLst>
                  <a:outerShdw blurRad="57150" rotWithShape="0" algn="bl" dir="5400000" dist="19050">
                    <a:srgbClr val="000000">
                      <a:alpha val="23000"/>
                    </a:srgbClr>
                  </a:outerShdw>
                </a:effectLst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800">
                    <a:latin typeface="Inter"/>
                    <a:ea typeface="Inter"/>
                    <a:cs typeface="Inter"/>
                    <a:sym typeface="Inter"/>
                  </a:endParaRPr>
                </a:p>
              </p:txBody>
            </p:sp>
            <p:sp>
              <p:nvSpPr>
                <p:cNvPr id="118" name="Google Shape;118;p13"/>
                <p:cNvSpPr/>
                <p:nvPr/>
              </p:nvSpPr>
              <p:spPr>
                <a:xfrm>
                  <a:off x="-2059625" y="4231875"/>
                  <a:ext cx="345900" cy="345900"/>
                </a:xfrm>
                <a:prstGeom prst="pie">
                  <a:avLst>
                    <a:gd fmla="val 16246149" name="adj1"/>
                    <a:gd fmla="val 3304621" name="adj2"/>
                  </a:avLst>
                </a:prstGeom>
                <a:solidFill>
                  <a:srgbClr val="FFFFFF"/>
                </a:solidFill>
                <a:ln cap="flat" cmpd="sng" w="28575">
                  <a:solidFill>
                    <a:srgbClr val="24DBC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19" name="Google Shape;119;p13"/>
                <p:cNvSpPr/>
                <p:nvPr/>
              </p:nvSpPr>
              <p:spPr>
                <a:xfrm>
                  <a:off x="-2043534" y="4243943"/>
                  <a:ext cx="320100" cy="320100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800">
                      <a:latin typeface="Inter"/>
                      <a:ea typeface="Inter"/>
                      <a:cs typeface="Inter"/>
                      <a:sym typeface="Inter"/>
                    </a:rPr>
                    <a:t>0:57</a:t>
                  </a:r>
                  <a:endParaRPr b="1" sz="800">
                    <a:latin typeface="Inter"/>
                    <a:ea typeface="Inter"/>
                    <a:cs typeface="Inter"/>
                    <a:sym typeface="Inter"/>
                  </a:endParaRPr>
                </a:p>
              </p:txBody>
            </p:sp>
          </p:grpSp>
          <p:sp>
            <p:nvSpPr>
              <p:cNvPr id="120" name="Google Shape;120;p13"/>
              <p:cNvSpPr/>
              <p:nvPr/>
            </p:nvSpPr>
            <p:spPr>
              <a:xfrm>
                <a:off x="-2168250" y="4143375"/>
                <a:ext cx="88500" cy="88500"/>
              </a:xfrm>
              <a:prstGeom prst="ellipse">
                <a:avLst/>
              </a:prstGeom>
              <a:solidFill>
                <a:srgbClr val="24DBC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21" name="Google Shape;121;p13"/>
            <p:cNvGrpSpPr/>
            <p:nvPr/>
          </p:nvGrpSpPr>
          <p:grpSpPr>
            <a:xfrm>
              <a:off x="-2218662" y="2272050"/>
              <a:ext cx="345900" cy="345900"/>
              <a:chOff x="-2218662" y="2272050"/>
              <a:chExt cx="345900" cy="345900"/>
            </a:xfrm>
          </p:grpSpPr>
          <p:sp>
            <p:nvSpPr>
              <p:cNvPr id="122" name="Google Shape;122;p13"/>
              <p:cNvSpPr/>
              <p:nvPr/>
            </p:nvSpPr>
            <p:spPr>
              <a:xfrm>
                <a:off x="-2218662" y="2272050"/>
                <a:ext cx="345900" cy="345900"/>
              </a:xfrm>
              <a:prstGeom prst="ellipse">
                <a:avLst/>
              </a:prstGeom>
              <a:solidFill>
                <a:srgbClr val="0073E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grpSp>
            <p:nvGrpSpPr>
              <p:cNvPr id="123" name="Google Shape;123;p13"/>
              <p:cNvGrpSpPr/>
              <p:nvPr/>
            </p:nvGrpSpPr>
            <p:grpSpPr>
              <a:xfrm rot="2700000">
                <a:off x="-2122095" y="2384711"/>
                <a:ext cx="120599" cy="120599"/>
                <a:chOff x="-2140075" y="784427"/>
                <a:chExt cx="120600" cy="120600"/>
              </a:xfrm>
            </p:grpSpPr>
            <p:cxnSp>
              <p:nvCxnSpPr>
                <p:cNvPr id="124" name="Google Shape;124;p13"/>
                <p:cNvCxnSpPr/>
                <p:nvPr/>
              </p:nvCxnSpPr>
              <p:spPr>
                <a:xfrm>
                  <a:off x="-2140075" y="788450"/>
                  <a:ext cx="1206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25" name="Google Shape;125;p13"/>
                <p:cNvCxnSpPr/>
                <p:nvPr/>
              </p:nvCxnSpPr>
              <p:spPr>
                <a:xfrm rot="5400000">
                  <a:off x="-2083798" y="844727"/>
                  <a:ext cx="1206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  <p:pic>
          <p:nvPicPr>
            <p:cNvPr id="126" name="Google Shape;12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-4750975" y="1553376"/>
              <a:ext cx="265000" cy="26500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35000"/>
                </a:srgbClr>
              </a:outerShdw>
            </a:effectLst>
          </p:spPr>
        </p:pic>
      </p:grpSp>
      <p:grpSp>
        <p:nvGrpSpPr>
          <p:cNvPr id="127" name="Google Shape;127;p13"/>
          <p:cNvGrpSpPr/>
          <p:nvPr/>
        </p:nvGrpSpPr>
        <p:grpSpPr>
          <a:xfrm>
            <a:off x="-9223512" y="-80450"/>
            <a:ext cx="7820100" cy="12996475"/>
            <a:chOff x="-100062" y="-80450"/>
            <a:chExt cx="7820100" cy="12996475"/>
          </a:xfrm>
        </p:grpSpPr>
        <p:sp>
          <p:nvSpPr>
            <p:cNvPr id="128" name="Google Shape;128;p13"/>
            <p:cNvSpPr/>
            <p:nvPr/>
          </p:nvSpPr>
          <p:spPr>
            <a:xfrm>
              <a:off x="-100062" y="-80450"/>
              <a:ext cx="7820100" cy="3411300"/>
            </a:xfrm>
            <a:prstGeom prst="rect">
              <a:avLst/>
            </a:prstGeom>
            <a:solidFill>
              <a:srgbClr val="C9DAF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" name="Google Shape;129;p13"/>
            <p:cNvSpPr txBox="1"/>
            <p:nvPr/>
          </p:nvSpPr>
          <p:spPr>
            <a:xfrm>
              <a:off x="796495" y="261257"/>
              <a:ext cx="6018000" cy="724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latin typeface="Inter"/>
                  <a:ea typeface="Inter"/>
                  <a:cs typeface="Inter"/>
                  <a:sym typeface="Inter"/>
                </a:rPr>
                <a:t>How to be a participant</a:t>
              </a:r>
              <a:endParaRPr sz="3000">
                <a:latin typeface="Inter"/>
                <a:ea typeface="Inter"/>
                <a:cs typeface="Inter"/>
                <a:sym typeface="Inter"/>
              </a:endParaRPr>
            </a:p>
          </p:txBody>
        </p:sp>
        <p:sp>
          <p:nvSpPr>
            <p:cNvPr id="130" name="Google Shape;130;p13"/>
            <p:cNvSpPr/>
            <p:nvPr/>
          </p:nvSpPr>
          <p:spPr>
            <a:xfrm>
              <a:off x="225250" y="1248025"/>
              <a:ext cx="418200" cy="418500"/>
            </a:xfrm>
            <a:prstGeom prst="ellipse">
              <a:avLst/>
            </a:prstGeom>
            <a:solidFill>
              <a:srgbClr val="0073E3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800">
                  <a:solidFill>
                    <a:schemeClr val="lt1"/>
                  </a:solidFill>
                  <a:latin typeface="Inter"/>
                  <a:ea typeface="Inter"/>
                  <a:cs typeface="Inter"/>
                  <a:sym typeface="Inter"/>
                </a:rPr>
                <a:t>1</a:t>
              </a:r>
              <a:endParaRPr b="1" sz="18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endParaRPr>
            </a:p>
          </p:txBody>
        </p:sp>
        <p:sp>
          <p:nvSpPr>
            <p:cNvPr id="131" name="Google Shape;131;p13"/>
            <p:cNvSpPr/>
            <p:nvPr/>
          </p:nvSpPr>
          <p:spPr>
            <a:xfrm>
              <a:off x="225250" y="3910600"/>
              <a:ext cx="418200" cy="418500"/>
            </a:xfrm>
            <a:prstGeom prst="ellipse">
              <a:avLst/>
            </a:prstGeom>
            <a:solidFill>
              <a:srgbClr val="0073E3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800">
                  <a:solidFill>
                    <a:schemeClr val="lt1"/>
                  </a:solidFill>
                  <a:latin typeface="Inter"/>
                  <a:ea typeface="Inter"/>
                  <a:cs typeface="Inter"/>
                  <a:sym typeface="Inter"/>
                </a:rPr>
                <a:t>2</a:t>
              </a:r>
              <a:endParaRPr b="1" sz="18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endParaRPr>
            </a:p>
          </p:txBody>
        </p:sp>
        <p:cxnSp>
          <p:nvCxnSpPr>
            <p:cNvPr id="132" name="Google Shape;132;p13"/>
            <p:cNvCxnSpPr>
              <a:stCxn id="130" idx="4"/>
              <a:endCxn id="131" idx="0"/>
            </p:cNvCxnSpPr>
            <p:nvPr/>
          </p:nvCxnSpPr>
          <p:spPr>
            <a:xfrm>
              <a:off x="434350" y="1666525"/>
              <a:ext cx="0" cy="2244000"/>
            </a:xfrm>
            <a:prstGeom prst="straightConnector1">
              <a:avLst/>
            </a:prstGeom>
            <a:noFill/>
            <a:ln cap="flat" cmpd="sng" w="28575">
              <a:solidFill>
                <a:srgbClr val="0073E3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33" name="Google Shape;133;p13"/>
            <p:cNvSpPr txBox="1"/>
            <p:nvPr/>
          </p:nvSpPr>
          <p:spPr>
            <a:xfrm>
              <a:off x="788443" y="1098975"/>
              <a:ext cx="3250500" cy="217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800">
                  <a:latin typeface="Inter"/>
                  <a:ea typeface="Inter"/>
                  <a:cs typeface="Inter"/>
                  <a:sym typeface="Inter"/>
                </a:rPr>
                <a:t>The Moderator asks the group a question.</a:t>
              </a:r>
              <a:endParaRPr b="1" sz="1800">
                <a:latin typeface="Inter"/>
                <a:ea typeface="Inter"/>
                <a:cs typeface="Inter"/>
                <a:sym typeface="Inter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latin typeface="Inter"/>
                <a:ea typeface="Inter"/>
                <a:cs typeface="Inter"/>
                <a:sym typeface="Inter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800">
                  <a:latin typeface="Inter"/>
                  <a:ea typeface="Inter"/>
                  <a:cs typeface="Inter"/>
                  <a:sym typeface="Inter"/>
                </a:rPr>
                <a:t>You respond to the question in your own words.</a:t>
              </a:r>
              <a:endParaRPr b="1" sz="1800">
                <a:latin typeface="Inter"/>
                <a:ea typeface="Inter"/>
                <a:cs typeface="Inter"/>
                <a:sym typeface="Inter"/>
              </a:endParaRPr>
            </a:p>
          </p:txBody>
        </p:sp>
        <p:sp>
          <p:nvSpPr>
            <p:cNvPr id="134" name="Google Shape;134;p13"/>
            <p:cNvSpPr txBox="1"/>
            <p:nvPr/>
          </p:nvSpPr>
          <p:spPr>
            <a:xfrm>
              <a:off x="788450" y="3818223"/>
              <a:ext cx="6243300" cy="1037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800">
                  <a:latin typeface="Inter"/>
                  <a:ea typeface="Inter"/>
                  <a:cs typeface="Inter"/>
                  <a:sym typeface="Inter"/>
                </a:rPr>
                <a:t>Then, you vote on other participant responses via two different exercises. Additionally, you might be asked to categorize your own response.</a:t>
              </a:r>
              <a:endParaRPr b="1" sz="1800">
                <a:latin typeface="Inter"/>
                <a:ea typeface="Inter"/>
                <a:cs typeface="Inter"/>
                <a:sym typeface="Inter"/>
              </a:endParaRPr>
            </a:p>
          </p:txBody>
        </p:sp>
        <p:grpSp>
          <p:nvGrpSpPr>
            <p:cNvPr id="135" name="Google Shape;135;p13"/>
            <p:cNvGrpSpPr/>
            <p:nvPr/>
          </p:nvGrpSpPr>
          <p:grpSpPr>
            <a:xfrm>
              <a:off x="876950" y="7984350"/>
              <a:ext cx="4786975" cy="1456200"/>
              <a:chOff x="-8278700" y="7755750"/>
              <a:chExt cx="4786975" cy="1456200"/>
            </a:xfrm>
          </p:grpSpPr>
          <p:sp>
            <p:nvSpPr>
              <p:cNvPr id="136" name="Google Shape;136;p13"/>
              <p:cNvSpPr/>
              <p:nvPr/>
            </p:nvSpPr>
            <p:spPr>
              <a:xfrm>
                <a:off x="-8278700" y="7923300"/>
                <a:ext cx="3073200" cy="1121100"/>
              </a:xfrm>
              <a:prstGeom prst="roundRect">
                <a:avLst>
                  <a:gd fmla="val 9327" name="adj"/>
                </a:avLst>
              </a:prstGeom>
              <a:solidFill>
                <a:srgbClr val="FFFFFF"/>
              </a:solidFill>
              <a:ln cap="flat" cmpd="sng" w="2857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rgbClr val="0073E3"/>
                    </a:solidFill>
                    <a:latin typeface="Inter"/>
                    <a:ea typeface="Inter"/>
                    <a:cs typeface="Inter"/>
                    <a:sym typeface="Inter"/>
                  </a:rPr>
                  <a:t>What do you think of this response?</a:t>
                </a:r>
                <a:endParaRPr b="1" sz="1200">
                  <a:solidFill>
                    <a:srgbClr val="0073E3"/>
                  </a:solidFill>
                  <a:latin typeface="Inter"/>
                  <a:ea typeface="Inter"/>
                  <a:cs typeface="Inter"/>
                  <a:sym typeface="Inter"/>
                </a:endParaRPr>
              </a:p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chemeClr val="dk1"/>
                    </a:solidFill>
                    <a:latin typeface="Inter"/>
                    <a:ea typeface="Inter"/>
                    <a:cs typeface="Inter"/>
                    <a:sym typeface="Inter"/>
                  </a:rPr>
                  <a:t>Select whether you agree or disagree with the response shown. Continue voting until the time runs out.</a:t>
                </a:r>
                <a:endParaRPr sz="1200">
                  <a:latin typeface="Inter"/>
                  <a:ea typeface="Inter"/>
                  <a:cs typeface="Inter"/>
                  <a:sym typeface="Inter"/>
                </a:endParaRPr>
              </a:p>
            </p:txBody>
          </p:sp>
          <p:sp>
            <p:nvSpPr>
              <p:cNvPr id="137" name="Google Shape;137;p13"/>
              <p:cNvSpPr/>
              <p:nvPr/>
            </p:nvSpPr>
            <p:spPr>
              <a:xfrm>
                <a:off x="-4947925" y="7755750"/>
                <a:ext cx="1456200" cy="1456200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38" name="Google Shape;138;p13"/>
              <p:cNvCxnSpPr>
                <a:stCxn id="137" idx="2"/>
                <a:endCxn id="136" idx="3"/>
              </p:cNvCxnSpPr>
              <p:nvPr/>
            </p:nvCxnSpPr>
            <p:spPr>
              <a:xfrm rot="10800000">
                <a:off x="-5205625" y="8483850"/>
                <a:ext cx="257700" cy="0"/>
              </a:xfrm>
              <a:prstGeom prst="straightConnector1">
                <a:avLst/>
              </a:prstGeom>
              <a:noFill/>
              <a:ln cap="flat" cmpd="sng" w="28575">
                <a:solidFill>
                  <a:schemeClr val="l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139" name="Google Shape;139;p13"/>
            <p:cNvGrpSpPr/>
            <p:nvPr/>
          </p:nvGrpSpPr>
          <p:grpSpPr>
            <a:xfrm>
              <a:off x="876950" y="5387100"/>
              <a:ext cx="4786975" cy="1456200"/>
              <a:chOff x="-8278700" y="5158500"/>
              <a:chExt cx="4786975" cy="1456200"/>
            </a:xfrm>
          </p:grpSpPr>
          <p:sp>
            <p:nvSpPr>
              <p:cNvPr id="140" name="Google Shape;140;p13"/>
              <p:cNvSpPr/>
              <p:nvPr/>
            </p:nvSpPr>
            <p:spPr>
              <a:xfrm>
                <a:off x="-8278700" y="5326050"/>
                <a:ext cx="3073200" cy="1121100"/>
              </a:xfrm>
              <a:prstGeom prst="roundRect">
                <a:avLst>
                  <a:gd fmla="val 9327" name="adj"/>
                </a:avLst>
              </a:prstGeom>
              <a:solidFill>
                <a:srgbClr val="FFFFFF"/>
              </a:solidFill>
              <a:ln cap="flat" cmpd="sng" w="2857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rgbClr val="0073E3"/>
                    </a:solidFill>
                    <a:latin typeface="Inter"/>
                    <a:ea typeface="Inter"/>
                    <a:cs typeface="Inter"/>
                    <a:sym typeface="Inter"/>
                  </a:rPr>
                  <a:t>Which response do you prefer?</a:t>
                </a:r>
                <a:endParaRPr b="1" sz="1200">
                  <a:solidFill>
                    <a:srgbClr val="0073E3"/>
                  </a:solidFill>
                  <a:latin typeface="Inter"/>
                  <a:ea typeface="Inter"/>
                  <a:cs typeface="Inter"/>
                  <a:sym typeface="Inter"/>
                </a:endParaRPr>
              </a:p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chemeClr val="dk1"/>
                    </a:solidFill>
                    <a:latin typeface="Inter"/>
                    <a:ea typeface="Inter"/>
                    <a:cs typeface="Inter"/>
                    <a:sym typeface="Inter"/>
                  </a:rPr>
                  <a:t>Select which response you agree with more by clicking on it. Continue voting until the time runs out.</a:t>
                </a:r>
                <a:endParaRPr sz="1200">
                  <a:latin typeface="Inter"/>
                  <a:ea typeface="Inter"/>
                  <a:cs typeface="Inter"/>
                  <a:sym typeface="Inter"/>
                </a:endParaRPr>
              </a:p>
            </p:txBody>
          </p:sp>
          <p:sp>
            <p:nvSpPr>
              <p:cNvPr id="141" name="Google Shape;141;p13"/>
              <p:cNvSpPr/>
              <p:nvPr/>
            </p:nvSpPr>
            <p:spPr>
              <a:xfrm>
                <a:off x="-4947925" y="5158500"/>
                <a:ext cx="1456200" cy="1456200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42" name="Google Shape;142;p13"/>
              <p:cNvCxnSpPr>
                <a:stCxn id="141" idx="2"/>
                <a:endCxn id="140" idx="3"/>
              </p:cNvCxnSpPr>
              <p:nvPr/>
            </p:nvCxnSpPr>
            <p:spPr>
              <a:xfrm rot="10800000">
                <a:off x="-5205625" y="5886600"/>
                <a:ext cx="257700" cy="0"/>
              </a:xfrm>
              <a:prstGeom prst="straightConnector1">
                <a:avLst/>
              </a:prstGeom>
              <a:noFill/>
              <a:ln cap="flat" cmpd="sng" w="28575">
                <a:solidFill>
                  <a:schemeClr val="l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143" name="Google Shape;143;p13"/>
            <p:cNvGrpSpPr/>
            <p:nvPr/>
          </p:nvGrpSpPr>
          <p:grpSpPr>
            <a:xfrm>
              <a:off x="876950" y="10785575"/>
              <a:ext cx="4786975" cy="1456200"/>
              <a:chOff x="-8278700" y="10556975"/>
              <a:chExt cx="4786975" cy="1456200"/>
            </a:xfrm>
          </p:grpSpPr>
          <p:sp>
            <p:nvSpPr>
              <p:cNvPr id="144" name="Google Shape;144;p13"/>
              <p:cNvSpPr/>
              <p:nvPr/>
            </p:nvSpPr>
            <p:spPr>
              <a:xfrm>
                <a:off x="-8278700" y="10853225"/>
                <a:ext cx="3073200" cy="863700"/>
              </a:xfrm>
              <a:prstGeom prst="roundRect">
                <a:avLst>
                  <a:gd fmla="val 9327" name="adj"/>
                </a:avLst>
              </a:prstGeom>
              <a:solidFill>
                <a:srgbClr val="FFFFFF"/>
              </a:solidFill>
              <a:ln cap="flat" cmpd="sng" w="2857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rgbClr val="0073E3"/>
                    </a:solidFill>
                    <a:latin typeface="Inter"/>
                    <a:ea typeface="Inter"/>
                    <a:cs typeface="Inter"/>
                    <a:sym typeface="Inter"/>
                  </a:rPr>
                  <a:t>Select all categories that apply:</a:t>
                </a:r>
                <a:endParaRPr b="1" sz="1200">
                  <a:solidFill>
                    <a:srgbClr val="0073E3"/>
                  </a:solidFill>
                  <a:latin typeface="Inter"/>
                  <a:ea typeface="Inter"/>
                  <a:cs typeface="Inter"/>
                  <a:sym typeface="Inter"/>
                </a:endParaRPr>
              </a:p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latin typeface="Inter"/>
                    <a:ea typeface="Inter"/>
                    <a:cs typeface="Inter"/>
                    <a:sym typeface="Inter"/>
                  </a:rPr>
                  <a:t>Select all categories that apply to your personal story or experience.</a:t>
                </a:r>
                <a:endParaRPr b="1" sz="1200">
                  <a:latin typeface="Inter"/>
                  <a:ea typeface="Inter"/>
                  <a:cs typeface="Inter"/>
                  <a:sym typeface="Inter"/>
                </a:endParaRPr>
              </a:p>
            </p:txBody>
          </p:sp>
          <p:sp>
            <p:nvSpPr>
              <p:cNvPr id="145" name="Google Shape;145;p13"/>
              <p:cNvSpPr/>
              <p:nvPr/>
            </p:nvSpPr>
            <p:spPr>
              <a:xfrm>
                <a:off x="-4947925" y="10556975"/>
                <a:ext cx="1456200" cy="1456200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46" name="Google Shape;146;p13"/>
              <p:cNvCxnSpPr>
                <a:stCxn id="145" idx="2"/>
                <a:endCxn id="144" idx="3"/>
              </p:cNvCxnSpPr>
              <p:nvPr/>
            </p:nvCxnSpPr>
            <p:spPr>
              <a:xfrm rot="10800000">
                <a:off x="-5205625" y="11285075"/>
                <a:ext cx="257700" cy="0"/>
              </a:xfrm>
              <a:prstGeom prst="straightConnector1">
                <a:avLst/>
              </a:prstGeom>
              <a:noFill/>
              <a:ln cap="flat" cmpd="sng" w="28575">
                <a:solidFill>
                  <a:schemeClr val="l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147" name="Google Shape;147;p13"/>
            <p:cNvSpPr/>
            <p:nvPr/>
          </p:nvSpPr>
          <p:spPr>
            <a:xfrm>
              <a:off x="4549900" y="6149975"/>
              <a:ext cx="2783700" cy="603300"/>
            </a:xfrm>
            <a:prstGeom prst="roundRect">
              <a:avLst>
                <a:gd fmla="val 16667" name="adj"/>
              </a:avLst>
            </a:prstGeom>
            <a:solidFill>
              <a:srgbClr val="0073E3"/>
            </a:solidFill>
            <a:ln>
              <a:noFill/>
            </a:ln>
            <a:effectLst>
              <a:outerShdw blurRad="57150" rotWithShape="0" algn="bl" dir="5340001" dist="19050">
                <a:srgbClr val="000000">
                  <a:alpha val="35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lt1"/>
                  </a:solidFill>
                  <a:latin typeface="Inter"/>
                  <a:ea typeface="Inter"/>
                  <a:cs typeface="Inter"/>
                  <a:sym typeface="Inter"/>
                </a:rPr>
                <a:t>I like the silver bag better - feels like a more honest product.</a:t>
              </a:r>
              <a:endParaRPr sz="10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endParaRPr>
            </a:p>
          </p:txBody>
        </p:sp>
        <p:sp>
          <p:nvSpPr>
            <p:cNvPr id="148" name="Google Shape;148;p13"/>
            <p:cNvSpPr/>
            <p:nvPr/>
          </p:nvSpPr>
          <p:spPr>
            <a:xfrm>
              <a:off x="4549900" y="5442000"/>
              <a:ext cx="2783700" cy="603300"/>
            </a:xfrm>
            <a:prstGeom prst="roundRect">
              <a:avLst>
                <a:gd fmla="val 16667" name="adj"/>
              </a:avLst>
            </a:prstGeom>
            <a:solidFill>
              <a:srgbClr val="FFFFFF"/>
            </a:solidFill>
            <a:ln cap="flat" cmpd="sng" w="9525">
              <a:solidFill>
                <a:srgbClr val="EFEFEF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9525">
                <a:srgbClr val="000000">
                  <a:alpha val="35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latin typeface="Inter"/>
                  <a:ea typeface="Inter"/>
                  <a:cs typeface="Inter"/>
                  <a:sym typeface="Inter"/>
                </a:rPr>
                <a:t>The Lunar Chips one is tough to read, so I guess I like the Galactic one.</a:t>
              </a:r>
              <a:endParaRPr sz="1000">
                <a:latin typeface="Inter"/>
                <a:ea typeface="Inter"/>
                <a:cs typeface="Inter"/>
                <a:sym typeface="Inter"/>
              </a:endParaRPr>
            </a:p>
          </p:txBody>
        </p:sp>
        <p:grpSp>
          <p:nvGrpSpPr>
            <p:cNvPr id="149" name="Google Shape;149;p13"/>
            <p:cNvGrpSpPr/>
            <p:nvPr/>
          </p:nvGrpSpPr>
          <p:grpSpPr>
            <a:xfrm>
              <a:off x="4377164" y="4938898"/>
              <a:ext cx="2972344" cy="2264952"/>
              <a:chOff x="-4790786" y="4710298"/>
              <a:chExt cx="2972344" cy="2264952"/>
            </a:xfrm>
          </p:grpSpPr>
          <p:sp>
            <p:nvSpPr>
              <p:cNvPr id="150" name="Google Shape;150;p13"/>
              <p:cNvSpPr txBox="1"/>
              <p:nvPr/>
            </p:nvSpPr>
            <p:spPr>
              <a:xfrm>
                <a:off x="-4790786" y="4859409"/>
                <a:ext cx="2920500" cy="28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latin typeface="Inter"/>
                    <a:ea typeface="Inter"/>
                    <a:cs typeface="Inter"/>
                    <a:sym typeface="Inter"/>
                  </a:rPr>
                  <a:t>Which response do you prefer?</a:t>
                </a:r>
                <a:endParaRPr b="1" sz="1200">
                  <a:latin typeface="Inter"/>
                  <a:ea typeface="Inter"/>
                  <a:cs typeface="Inter"/>
                  <a:sym typeface="Inter"/>
                </a:endParaRPr>
              </a:p>
            </p:txBody>
          </p:sp>
          <p:sp>
            <p:nvSpPr>
              <p:cNvPr id="151" name="Google Shape;151;p13"/>
              <p:cNvSpPr/>
              <p:nvPr/>
            </p:nvSpPr>
            <p:spPr>
              <a:xfrm>
                <a:off x="-4690450" y="6629350"/>
                <a:ext cx="2856000" cy="345900"/>
              </a:xfrm>
              <a:prstGeom prst="roundRect">
                <a:avLst>
                  <a:gd fmla="val 16667" name="adj"/>
                </a:avLst>
              </a:prstGeom>
              <a:solidFill>
                <a:srgbClr val="C9DAF9"/>
              </a:solidFill>
              <a:ln>
                <a:noFill/>
              </a:ln>
              <a:effectLst>
                <a:outerShdw blurRad="57150" rotWithShape="0" algn="bl" dir="5340001" dist="19050">
                  <a:srgbClr val="000000">
                    <a:alpha val="350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solidFill>
                      <a:srgbClr val="0073E3"/>
                    </a:solidFill>
                    <a:latin typeface="Inter"/>
                    <a:ea typeface="Inter"/>
                    <a:cs typeface="Inter"/>
                    <a:sym typeface="Inter"/>
                  </a:rPr>
                  <a:t>I can’t decide</a:t>
                </a:r>
                <a:endParaRPr sz="1000">
                  <a:solidFill>
                    <a:srgbClr val="0073E3"/>
                  </a:solidFill>
                  <a:latin typeface="Inter"/>
                  <a:ea typeface="Inter"/>
                  <a:cs typeface="Inter"/>
                  <a:sym typeface="Inter"/>
                </a:endParaRPr>
              </a:p>
            </p:txBody>
          </p:sp>
          <p:cxnSp>
            <p:nvCxnSpPr>
              <p:cNvPr id="152" name="Google Shape;152;p13"/>
              <p:cNvCxnSpPr/>
              <p:nvPr/>
            </p:nvCxnSpPr>
            <p:spPr>
              <a:xfrm>
                <a:off x="-4682425" y="5213400"/>
                <a:ext cx="0" cy="13113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73E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grpSp>
            <p:nvGrpSpPr>
              <p:cNvPr id="153" name="Google Shape;153;p13"/>
              <p:cNvGrpSpPr/>
              <p:nvPr/>
            </p:nvGrpSpPr>
            <p:grpSpPr>
              <a:xfrm>
                <a:off x="-2272967" y="4710298"/>
                <a:ext cx="454525" cy="434400"/>
                <a:chOff x="-2168250" y="4143375"/>
                <a:chExt cx="454525" cy="434400"/>
              </a:xfrm>
            </p:grpSpPr>
            <p:grpSp>
              <p:nvGrpSpPr>
                <p:cNvPr id="154" name="Google Shape;154;p13"/>
                <p:cNvGrpSpPr/>
                <p:nvPr/>
              </p:nvGrpSpPr>
              <p:grpSpPr>
                <a:xfrm>
                  <a:off x="-2059625" y="4231875"/>
                  <a:ext cx="345900" cy="345900"/>
                  <a:chOff x="-2059625" y="4231875"/>
                  <a:chExt cx="345900" cy="345900"/>
                </a:xfrm>
              </p:grpSpPr>
              <p:sp>
                <p:nvSpPr>
                  <p:cNvPr id="155" name="Google Shape;155;p13"/>
                  <p:cNvSpPr/>
                  <p:nvPr/>
                </p:nvSpPr>
                <p:spPr>
                  <a:xfrm>
                    <a:off x="-2059625" y="4231875"/>
                    <a:ext cx="345900" cy="345900"/>
                  </a:xfrm>
                  <a:prstGeom prst="ellipse">
                    <a:avLst/>
                  </a:prstGeom>
                  <a:solidFill>
                    <a:srgbClr val="FFFFFF"/>
                  </a:solidFill>
                  <a:ln cap="flat" cmpd="sng" w="28575">
                    <a:solidFill>
                      <a:srgbClr val="CCCCCC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  <a:effectLst>
                    <a:outerShdw blurRad="57150" rotWithShape="0" algn="bl" dir="5400000" dist="19050">
                      <a:srgbClr val="000000">
                        <a:alpha val="23000"/>
                      </a:srgbClr>
                    </a:outerShdw>
                  </a:effectLst>
                </p:spPr>
                <p:txBody>
                  <a:bodyPr anchorCtr="0" anchor="ctr" bIns="0" lIns="0" spcFirstLastPara="1" rIns="0" wrap="square" tIns="0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800">
                      <a:latin typeface="Inter"/>
                      <a:ea typeface="Inter"/>
                      <a:cs typeface="Inter"/>
                      <a:sym typeface="Inter"/>
                    </a:endParaRPr>
                  </a:p>
                </p:txBody>
              </p:sp>
              <p:sp>
                <p:nvSpPr>
                  <p:cNvPr id="156" name="Google Shape;156;p13"/>
                  <p:cNvSpPr/>
                  <p:nvPr/>
                </p:nvSpPr>
                <p:spPr>
                  <a:xfrm>
                    <a:off x="-2059625" y="4231875"/>
                    <a:ext cx="345900" cy="345900"/>
                  </a:xfrm>
                  <a:prstGeom prst="pie">
                    <a:avLst>
                      <a:gd fmla="val 16246149" name="adj1"/>
                      <a:gd fmla="val 3304621" name="adj2"/>
                    </a:avLst>
                  </a:prstGeom>
                  <a:solidFill>
                    <a:srgbClr val="FFFFFF"/>
                  </a:solidFill>
                  <a:ln cap="flat" cmpd="sng" w="28575">
                    <a:solidFill>
                      <a:srgbClr val="24DBC3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157" name="Google Shape;157;p13"/>
                  <p:cNvSpPr/>
                  <p:nvPr/>
                </p:nvSpPr>
                <p:spPr>
                  <a:xfrm>
                    <a:off x="-2043534" y="4243943"/>
                    <a:ext cx="320100" cy="320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0" lIns="0" spcFirstLastPara="1" rIns="0" wrap="square" tIns="0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00">
                        <a:latin typeface="Inter"/>
                        <a:ea typeface="Inter"/>
                        <a:cs typeface="Inter"/>
                        <a:sym typeface="Inter"/>
                      </a:rPr>
                      <a:t>0:57</a:t>
                    </a:r>
                    <a:endParaRPr b="1" sz="800">
                      <a:latin typeface="Inter"/>
                      <a:ea typeface="Inter"/>
                      <a:cs typeface="Inter"/>
                      <a:sym typeface="Inter"/>
                    </a:endParaRPr>
                  </a:p>
                </p:txBody>
              </p:sp>
            </p:grpSp>
            <p:sp>
              <p:nvSpPr>
                <p:cNvPr id="158" name="Google Shape;158;p13"/>
                <p:cNvSpPr/>
                <p:nvPr/>
              </p:nvSpPr>
              <p:spPr>
                <a:xfrm>
                  <a:off x="-2168250" y="4143375"/>
                  <a:ext cx="88500" cy="88500"/>
                </a:xfrm>
                <a:prstGeom prst="ellipse">
                  <a:avLst/>
                </a:prstGeom>
                <a:solidFill>
                  <a:srgbClr val="24DBC3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sp>
          <p:nvSpPr>
            <p:cNvPr id="159" name="Google Shape;159;p13"/>
            <p:cNvSpPr/>
            <p:nvPr/>
          </p:nvSpPr>
          <p:spPr>
            <a:xfrm>
              <a:off x="4477600" y="8239886"/>
              <a:ext cx="2856000" cy="434400"/>
            </a:xfrm>
            <a:prstGeom prst="roundRect">
              <a:avLst>
                <a:gd fmla="val 16667" name="adj"/>
              </a:avLst>
            </a:prstGeom>
            <a:solidFill>
              <a:srgbClr val="FFFFFF"/>
            </a:solidFill>
            <a:ln cap="flat" cmpd="sng" w="9525">
              <a:solidFill>
                <a:srgbClr val="EFEFEF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9525">
                <a:srgbClr val="000000">
                  <a:alpha val="35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latin typeface="Inter"/>
                  <a:ea typeface="Inter"/>
                  <a:cs typeface="Inter"/>
                  <a:sym typeface="Inter"/>
                </a:rPr>
                <a:t>The silver one looks cleaner.</a:t>
              </a:r>
              <a:endParaRPr sz="1000">
                <a:latin typeface="Inter"/>
                <a:ea typeface="Inter"/>
                <a:cs typeface="Inter"/>
                <a:sym typeface="Inter"/>
              </a:endParaRPr>
            </a:p>
          </p:txBody>
        </p:sp>
        <p:grpSp>
          <p:nvGrpSpPr>
            <p:cNvPr id="160" name="Google Shape;160;p13"/>
            <p:cNvGrpSpPr/>
            <p:nvPr/>
          </p:nvGrpSpPr>
          <p:grpSpPr>
            <a:xfrm>
              <a:off x="4377164" y="10039671"/>
              <a:ext cx="2972344" cy="2876341"/>
              <a:chOff x="-4790786" y="9811071"/>
              <a:chExt cx="2972344" cy="2876341"/>
            </a:xfrm>
          </p:grpSpPr>
          <p:sp>
            <p:nvSpPr>
              <p:cNvPr id="161" name="Google Shape;161;p13"/>
              <p:cNvSpPr/>
              <p:nvPr/>
            </p:nvSpPr>
            <p:spPr>
              <a:xfrm>
                <a:off x="-4654025" y="10169350"/>
                <a:ext cx="808200" cy="217200"/>
              </a:xfrm>
              <a:prstGeom prst="roundRect">
                <a:avLst>
                  <a:gd fmla="val 16667" name="adj"/>
                </a:avLst>
              </a:prstGeom>
              <a:solidFill>
                <a:srgbClr val="FFCC20"/>
              </a:solidFill>
              <a:ln>
                <a:noFill/>
              </a:ln>
            </p:spPr>
            <p:txBody>
              <a:bodyPr anchorCtr="0" anchor="ctr" bIns="91425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700">
                    <a:latin typeface="Inter"/>
                    <a:ea typeface="Inter"/>
                    <a:cs typeface="Inter"/>
                    <a:sym typeface="Inter"/>
                  </a:rPr>
                  <a:t>Your Response</a:t>
                </a:r>
                <a:endParaRPr sz="700">
                  <a:latin typeface="Inter"/>
                  <a:ea typeface="Inter"/>
                  <a:cs typeface="Inter"/>
                  <a:sym typeface="Inter"/>
                </a:endParaRPr>
              </a:p>
            </p:txBody>
          </p:sp>
          <p:grpSp>
            <p:nvGrpSpPr>
              <p:cNvPr id="162" name="Google Shape;162;p13"/>
              <p:cNvGrpSpPr/>
              <p:nvPr/>
            </p:nvGrpSpPr>
            <p:grpSpPr>
              <a:xfrm>
                <a:off x="-2272967" y="9811071"/>
                <a:ext cx="454525" cy="434400"/>
                <a:chOff x="-2168250" y="4143375"/>
                <a:chExt cx="454525" cy="434400"/>
              </a:xfrm>
            </p:grpSpPr>
            <p:grpSp>
              <p:nvGrpSpPr>
                <p:cNvPr id="163" name="Google Shape;163;p13"/>
                <p:cNvGrpSpPr/>
                <p:nvPr/>
              </p:nvGrpSpPr>
              <p:grpSpPr>
                <a:xfrm>
                  <a:off x="-2059625" y="4231875"/>
                  <a:ext cx="345900" cy="345900"/>
                  <a:chOff x="-2059625" y="4231875"/>
                  <a:chExt cx="345900" cy="345900"/>
                </a:xfrm>
              </p:grpSpPr>
              <p:sp>
                <p:nvSpPr>
                  <p:cNvPr id="164" name="Google Shape;164;p13"/>
                  <p:cNvSpPr/>
                  <p:nvPr/>
                </p:nvSpPr>
                <p:spPr>
                  <a:xfrm>
                    <a:off x="-2059625" y="4231875"/>
                    <a:ext cx="345900" cy="345900"/>
                  </a:xfrm>
                  <a:prstGeom prst="ellipse">
                    <a:avLst/>
                  </a:prstGeom>
                  <a:solidFill>
                    <a:srgbClr val="FFFFFF"/>
                  </a:solidFill>
                  <a:ln cap="flat" cmpd="sng" w="28575">
                    <a:solidFill>
                      <a:srgbClr val="CCCCCC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  <a:effectLst>
                    <a:outerShdw blurRad="57150" rotWithShape="0" algn="bl" dir="5400000" dist="19050">
                      <a:srgbClr val="000000">
                        <a:alpha val="23000"/>
                      </a:srgbClr>
                    </a:outerShdw>
                  </a:effectLst>
                </p:spPr>
                <p:txBody>
                  <a:bodyPr anchorCtr="0" anchor="ctr" bIns="0" lIns="0" spcFirstLastPara="1" rIns="0" wrap="square" tIns="0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800">
                      <a:latin typeface="Inter"/>
                      <a:ea typeface="Inter"/>
                      <a:cs typeface="Inter"/>
                      <a:sym typeface="Inter"/>
                    </a:endParaRPr>
                  </a:p>
                </p:txBody>
              </p:sp>
              <p:sp>
                <p:nvSpPr>
                  <p:cNvPr id="165" name="Google Shape;165;p13"/>
                  <p:cNvSpPr/>
                  <p:nvPr/>
                </p:nvSpPr>
                <p:spPr>
                  <a:xfrm>
                    <a:off x="-2059625" y="4231875"/>
                    <a:ext cx="345900" cy="345900"/>
                  </a:xfrm>
                  <a:prstGeom prst="pie">
                    <a:avLst>
                      <a:gd fmla="val 16246149" name="adj1"/>
                      <a:gd fmla="val 8912286" name="adj2"/>
                    </a:avLst>
                  </a:prstGeom>
                  <a:solidFill>
                    <a:srgbClr val="FFFFFF"/>
                  </a:solidFill>
                  <a:ln cap="flat" cmpd="sng" w="28575">
                    <a:solidFill>
                      <a:srgbClr val="24DBC3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166" name="Google Shape;166;p13"/>
                  <p:cNvSpPr/>
                  <p:nvPr/>
                </p:nvSpPr>
                <p:spPr>
                  <a:xfrm>
                    <a:off x="-2043534" y="4243943"/>
                    <a:ext cx="320100" cy="320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0" lIns="0" spcFirstLastPara="1" rIns="0" wrap="square" tIns="0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00">
                        <a:latin typeface="Inter"/>
                        <a:ea typeface="Inter"/>
                        <a:cs typeface="Inter"/>
                        <a:sym typeface="Inter"/>
                      </a:rPr>
                      <a:t>1:36</a:t>
                    </a:r>
                    <a:endParaRPr b="1" sz="800">
                      <a:latin typeface="Inter"/>
                      <a:ea typeface="Inter"/>
                      <a:cs typeface="Inter"/>
                      <a:sym typeface="Inter"/>
                    </a:endParaRPr>
                  </a:p>
                </p:txBody>
              </p:sp>
            </p:grpSp>
            <p:sp>
              <p:nvSpPr>
                <p:cNvPr id="167" name="Google Shape;167;p13"/>
                <p:cNvSpPr/>
                <p:nvPr/>
              </p:nvSpPr>
              <p:spPr>
                <a:xfrm>
                  <a:off x="-2168250" y="4143375"/>
                  <a:ext cx="88500" cy="88500"/>
                </a:xfrm>
                <a:prstGeom prst="ellipse">
                  <a:avLst/>
                </a:prstGeom>
                <a:solidFill>
                  <a:srgbClr val="24DBC3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168" name="Google Shape;168;p13"/>
              <p:cNvSpPr txBox="1"/>
              <p:nvPr/>
            </p:nvSpPr>
            <p:spPr>
              <a:xfrm>
                <a:off x="-4790786" y="10975699"/>
                <a:ext cx="2920500" cy="28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latin typeface="Inter"/>
                    <a:ea typeface="Inter"/>
                    <a:cs typeface="Inter"/>
                    <a:sym typeface="Inter"/>
                  </a:rPr>
                  <a:t>Select all categories that apply:</a:t>
                </a:r>
                <a:endParaRPr b="1" sz="1200">
                  <a:latin typeface="Inter"/>
                  <a:ea typeface="Inter"/>
                  <a:cs typeface="Inter"/>
                  <a:sym typeface="Inter"/>
                </a:endParaRPr>
              </a:p>
            </p:txBody>
          </p:sp>
          <p:cxnSp>
            <p:nvCxnSpPr>
              <p:cNvPr id="169" name="Google Shape;169;p13"/>
              <p:cNvCxnSpPr/>
              <p:nvPr/>
            </p:nvCxnSpPr>
            <p:spPr>
              <a:xfrm>
                <a:off x="-4682425" y="11376113"/>
                <a:ext cx="0" cy="13113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73E3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170" name="Google Shape;170;p13"/>
            <p:cNvGrpSpPr/>
            <p:nvPr/>
          </p:nvGrpSpPr>
          <p:grpSpPr>
            <a:xfrm>
              <a:off x="4356512" y="7730646"/>
              <a:ext cx="2992996" cy="1800754"/>
              <a:chOff x="-4811438" y="7502046"/>
              <a:chExt cx="2992996" cy="1800754"/>
            </a:xfrm>
          </p:grpSpPr>
          <p:sp>
            <p:nvSpPr>
              <p:cNvPr id="171" name="Google Shape;171;p13"/>
              <p:cNvSpPr/>
              <p:nvPr/>
            </p:nvSpPr>
            <p:spPr>
              <a:xfrm>
                <a:off x="-4690450" y="8906200"/>
                <a:ext cx="1347600" cy="396600"/>
              </a:xfrm>
              <a:prstGeom prst="roundRect">
                <a:avLst>
                  <a:gd fmla="val 16667" name="adj"/>
                </a:avLst>
              </a:prstGeom>
              <a:solidFill>
                <a:srgbClr val="0073E3"/>
              </a:solidFill>
              <a:ln>
                <a:noFill/>
              </a:ln>
              <a:effectLst>
                <a:outerShdw blurRad="57150" rotWithShape="0" algn="bl" dir="5340001" dist="19050">
                  <a:srgbClr val="000000">
                    <a:alpha val="350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000">
                    <a:solidFill>
                      <a:schemeClr val="lt1"/>
                    </a:solidFill>
                    <a:latin typeface="Inter"/>
                    <a:ea typeface="Inter"/>
                    <a:cs typeface="Inter"/>
                    <a:sym typeface="Inter"/>
                  </a:rPr>
                  <a:t>I agree</a:t>
                </a:r>
                <a:endParaRPr b="1" sz="1000">
                  <a:solidFill>
                    <a:schemeClr val="lt1"/>
                  </a:solidFill>
                  <a:latin typeface="Inter"/>
                  <a:ea typeface="Inter"/>
                  <a:cs typeface="Inter"/>
                  <a:sym typeface="Inter"/>
                </a:endParaRPr>
              </a:p>
            </p:txBody>
          </p:sp>
          <p:sp>
            <p:nvSpPr>
              <p:cNvPr id="172" name="Google Shape;172;p13"/>
              <p:cNvSpPr/>
              <p:nvPr/>
            </p:nvSpPr>
            <p:spPr>
              <a:xfrm>
                <a:off x="-3205807" y="8906200"/>
                <a:ext cx="1347600" cy="396600"/>
              </a:xfrm>
              <a:prstGeom prst="roundRect">
                <a:avLst>
                  <a:gd fmla="val 16667" name="adj"/>
                </a:avLst>
              </a:prstGeom>
              <a:solidFill>
                <a:srgbClr val="0C35B1"/>
              </a:solidFill>
              <a:ln>
                <a:noFill/>
              </a:ln>
              <a:effectLst>
                <a:outerShdw blurRad="57150" rotWithShape="0" algn="bl" dir="5340001" dist="19050">
                  <a:srgbClr val="000000">
                    <a:alpha val="350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000">
                    <a:solidFill>
                      <a:schemeClr val="lt1"/>
                    </a:solidFill>
                    <a:latin typeface="Inter"/>
                    <a:ea typeface="Inter"/>
                    <a:cs typeface="Inter"/>
                    <a:sym typeface="Inter"/>
                  </a:rPr>
                  <a:t>I disagree</a:t>
                </a:r>
                <a:endParaRPr b="1" sz="1000">
                  <a:solidFill>
                    <a:schemeClr val="lt1"/>
                  </a:solidFill>
                  <a:latin typeface="Inter"/>
                  <a:ea typeface="Inter"/>
                  <a:cs typeface="Inter"/>
                  <a:sym typeface="Inter"/>
                </a:endParaRPr>
              </a:p>
            </p:txBody>
          </p:sp>
          <p:sp>
            <p:nvSpPr>
              <p:cNvPr id="173" name="Google Shape;173;p13"/>
              <p:cNvSpPr txBox="1"/>
              <p:nvPr/>
            </p:nvSpPr>
            <p:spPr>
              <a:xfrm>
                <a:off x="-4811438" y="7635050"/>
                <a:ext cx="281700" cy="540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6000">
                    <a:solidFill>
                      <a:srgbClr val="999999"/>
                    </a:solidFill>
                    <a:latin typeface="Nunito"/>
                    <a:ea typeface="Nunito"/>
                    <a:cs typeface="Nunito"/>
                    <a:sym typeface="Nunito"/>
                  </a:rPr>
                  <a:t>“</a:t>
                </a:r>
                <a:endParaRPr sz="6000">
                  <a:solidFill>
                    <a:srgbClr val="999999"/>
                  </a:solidFill>
                  <a:latin typeface="Nunito"/>
                  <a:ea typeface="Nunito"/>
                  <a:cs typeface="Nunito"/>
                  <a:sym typeface="Nunito"/>
                </a:endParaRPr>
              </a:p>
            </p:txBody>
          </p:sp>
          <p:grpSp>
            <p:nvGrpSpPr>
              <p:cNvPr id="174" name="Google Shape;174;p13"/>
              <p:cNvGrpSpPr/>
              <p:nvPr/>
            </p:nvGrpSpPr>
            <p:grpSpPr>
              <a:xfrm>
                <a:off x="-2272967" y="7502046"/>
                <a:ext cx="454525" cy="434400"/>
                <a:chOff x="-2168250" y="4143375"/>
                <a:chExt cx="454525" cy="434400"/>
              </a:xfrm>
            </p:grpSpPr>
            <p:grpSp>
              <p:nvGrpSpPr>
                <p:cNvPr id="175" name="Google Shape;175;p13"/>
                <p:cNvGrpSpPr/>
                <p:nvPr/>
              </p:nvGrpSpPr>
              <p:grpSpPr>
                <a:xfrm>
                  <a:off x="-2059625" y="4231875"/>
                  <a:ext cx="345900" cy="345900"/>
                  <a:chOff x="-2059625" y="4231875"/>
                  <a:chExt cx="345900" cy="345900"/>
                </a:xfrm>
              </p:grpSpPr>
              <p:sp>
                <p:nvSpPr>
                  <p:cNvPr id="176" name="Google Shape;176;p13"/>
                  <p:cNvSpPr/>
                  <p:nvPr/>
                </p:nvSpPr>
                <p:spPr>
                  <a:xfrm>
                    <a:off x="-2059625" y="4231875"/>
                    <a:ext cx="345900" cy="345900"/>
                  </a:xfrm>
                  <a:prstGeom prst="ellipse">
                    <a:avLst/>
                  </a:prstGeom>
                  <a:solidFill>
                    <a:srgbClr val="FFFFFF"/>
                  </a:solidFill>
                  <a:ln cap="flat" cmpd="sng" w="28575">
                    <a:solidFill>
                      <a:srgbClr val="CCCCCC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  <a:effectLst>
                    <a:outerShdw blurRad="57150" rotWithShape="0" algn="bl" dir="5400000" dist="19050">
                      <a:srgbClr val="000000">
                        <a:alpha val="23000"/>
                      </a:srgbClr>
                    </a:outerShdw>
                  </a:effectLst>
                </p:spPr>
                <p:txBody>
                  <a:bodyPr anchorCtr="0" anchor="ctr" bIns="0" lIns="0" spcFirstLastPara="1" rIns="0" wrap="square" tIns="0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800">
                      <a:latin typeface="Inter"/>
                      <a:ea typeface="Inter"/>
                      <a:cs typeface="Inter"/>
                      <a:sym typeface="Inter"/>
                    </a:endParaRPr>
                  </a:p>
                </p:txBody>
              </p:sp>
              <p:sp>
                <p:nvSpPr>
                  <p:cNvPr id="177" name="Google Shape;177;p13"/>
                  <p:cNvSpPr/>
                  <p:nvPr/>
                </p:nvSpPr>
                <p:spPr>
                  <a:xfrm>
                    <a:off x="-2059625" y="4231875"/>
                    <a:ext cx="345900" cy="345900"/>
                  </a:xfrm>
                  <a:prstGeom prst="pie">
                    <a:avLst>
                      <a:gd fmla="val 16246149" name="adj1"/>
                      <a:gd fmla="val 19994338" name="adj2"/>
                    </a:avLst>
                  </a:prstGeom>
                  <a:solidFill>
                    <a:srgbClr val="FFFFFF"/>
                  </a:solidFill>
                  <a:ln cap="flat" cmpd="sng" w="28575">
                    <a:solidFill>
                      <a:srgbClr val="24DBC3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178" name="Google Shape;178;p13"/>
                  <p:cNvSpPr/>
                  <p:nvPr/>
                </p:nvSpPr>
                <p:spPr>
                  <a:xfrm>
                    <a:off x="-2043534" y="4243943"/>
                    <a:ext cx="320100" cy="320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0" lIns="0" spcFirstLastPara="1" rIns="0" wrap="square" tIns="0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00">
                        <a:latin typeface="Inter"/>
                        <a:ea typeface="Inter"/>
                        <a:cs typeface="Inter"/>
                        <a:sym typeface="Inter"/>
                      </a:rPr>
                      <a:t>0:21</a:t>
                    </a:r>
                    <a:endParaRPr b="1" sz="800">
                      <a:latin typeface="Inter"/>
                      <a:ea typeface="Inter"/>
                      <a:cs typeface="Inter"/>
                      <a:sym typeface="Inter"/>
                    </a:endParaRPr>
                  </a:p>
                </p:txBody>
              </p:sp>
            </p:grpSp>
            <p:sp>
              <p:nvSpPr>
                <p:cNvPr id="179" name="Google Shape;179;p13"/>
                <p:cNvSpPr/>
                <p:nvPr/>
              </p:nvSpPr>
              <p:spPr>
                <a:xfrm>
                  <a:off x="-2168250" y="4143375"/>
                  <a:ext cx="88500" cy="88500"/>
                </a:xfrm>
                <a:prstGeom prst="ellipse">
                  <a:avLst/>
                </a:prstGeom>
                <a:solidFill>
                  <a:srgbClr val="24DBC3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180" name="Google Shape;180;p13"/>
              <p:cNvSpPr txBox="1"/>
              <p:nvPr/>
            </p:nvSpPr>
            <p:spPr>
              <a:xfrm>
                <a:off x="-4790786" y="8502315"/>
                <a:ext cx="2920500" cy="28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latin typeface="Inter"/>
                    <a:ea typeface="Inter"/>
                    <a:cs typeface="Inter"/>
                    <a:sym typeface="Inter"/>
                  </a:rPr>
                  <a:t>What do you think of this response?</a:t>
                </a:r>
                <a:endParaRPr b="1" sz="1200">
                  <a:latin typeface="Inter"/>
                  <a:ea typeface="Inter"/>
                  <a:cs typeface="Inter"/>
                  <a:sym typeface="Inter"/>
                </a:endParaRPr>
              </a:p>
            </p:txBody>
          </p:sp>
        </p:grpSp>
        <p:sp>
          <p:nvSpPr>
            <p:cNvPr id="181" name="Google Shape;181;p13"/>
            <p:cNvSpPr/>
            <p:nvPr/>
          </p:nvSpPr>
          <p:spPr>
            <a:xfrm>
              <a:off x="4477600" y="10540896"/>
              <a:ext cx="2856000" cy="603300"/>
            </a:xfrm>
            <a:prstGeom prst="roundRect">
              <a:avLst>
                <a:gd fmla="val 16667" name="adj"/>
              </a:avLst>
            </a:prstGeom>
            <a:solidFill>
              <a:srgbClr val="FFFFFF"/>
            </a:solidFill>
            <a:ln cap="flat" cmpd="sng" w="9525">
              <a:solidFill>
                <a:srgbClr val="EFEFEF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9525">
                <a:srgbClr val="000000">
                  <a:alpha val="35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latin typeface="Inter"/>
                  <a:ea typeface="Inter"/>
                  <a:cs typeface="Inter"/>
                  <a:sym typeface="Inter"/>
                </a:rPr>
                <a:t>I like the vivid colors and the logo</a:t>
              </a:r>
              <a:endParaRPr sz="1000">
                <a:latin typeface="Inter"/>
                <a:ea typeface="Inter"/>
                <a:cs typeface="Inter"/>
                <a:sym typeface="Inter"/>
              </a:endParaRPr>
            </a:p>
          </p:txBody>
        </p:sp>
        <p:sp>
          <p:nvSpPr>
            <p:cNvPr id="182" name="Google Shape;182;p13"/>
            <p:cNvSpPr/>
            <p:nvPr/>
          </p:nvSpPr>
          <p:spPr>
            <a:xfrm>
              <a:off x="4598175" y="11604725"/>
              <a:ext cx="2735400" cy="345900"/>
            </a:xfrm>
            <a:prstGeom prst="roundRect">
              <a:avLst>
                <a:gd fmla="val 16667" name="adj"/>
              </a:avLst>
            </a:prstGeom>
            <a:solidFill>
              <a:srgbClr val="0073E3"/>
            </a:solidFill>
            <a:ln>
              <a:noFill/>
            </a:ln>
            <a:effectLst>
              <a:outerShdw blurRad="57150" rotWithShape="0" algn="bl" dir="5340001" dist="19050">
                <a:srgbClr val="000000">
                  <a:alpha val="35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lt1"/>
                  </a:solidFill>
                  <a:latin typeface="Inter"/>
                  <a:ea typeface="Inter"/>
                  <a:cs typeface="Inter"/>
                  <a:sym typeface="Inter"/>
                </a:rPr>
                <a:t>Logo</a:t>
              </a:r>
              <a:endParaRPr sz="10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endParaRPr>
            </a:p>
          </p:txBody>
        </p:sp>
        <p:sp>
          <p:nvSpPr>
            <p:cNvPr id="183" name="Google Shape;183;p13"/>
            <p:cNvSpPr/>
            <p:nvPr/>
          </p:nvSpPr>
          <p:spPr>
            <a:xfrm>
              <a:off x="4598175" y="12570125"/>
              <a:ext cx="2735400" cy="345900"/>
            </a:xfrm>
            <a:prstGeom prst="roundRect">
              <a:avLst>
                <a:gd fmla="val 16667" name="adj"/>
              </a:avLst>
            </a:prstGeom>
            <a:solidFill>
              <a:srgbClr val="0073E3"/>
            </a:solidFill>
            <a:ln>
              <a:noFill/>
            </a:ln>
            <a:effectLst>
              <a:outerShdw blurRad="57150" rotWithShape="0" algn="bl" dir="5340001" dist="19050">
                <a:srgbClr val="000000">
                  <a:alpha val="35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lt1"/>
                  </a:solidFill>
                  <a:latin typeface="Inter"/>
                  <a:ea typeface="Inter"/>
                  <a:cs typeface="Inter"/>
                  <a:sym typeface="Inter"/>
                </a:rPr>
                <a:t>Colors</a:t>
              </a:r>
              <a:endParaRPr sz="10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endParaRPr>
            </a:p>
          </p:txBody>
        </p:sp>
        <p:sp>
          <p:nvSpPr>
            <p:cNvPr id="184" name="Google Shape;184;p13"/>
            <p:cNvSpPr/>
            <p:nvPr/>
          </p:nvSpPr>
          <p:spPr>
            <a:xfrm>
              <a:off x="4598200" y="12087425"/>
              <a:ext cx="2735400" cy="345900"/>
            </a:xfrm>
            <a:prstGeom prst="roundRect">
              <a:avLst>
                <a:gd fmla="val 16667" name="adj"/>
              </a:avLst>
            </a:prstGeom>
            <a:solidFill>
              <a:srgbClr val="FFFFFF"/>
            </a:solidFill>
            <a:ln cap="flat" cmpd="sng" w="9525">
              <a:solidFill>
                <a:srgbClr val="EFEFEF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9525">
                <a:srgbClr val="000000">
                  <a:alpha val="35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latin typeface="Inter"/>
                  <a:ea typeface="Inter"/>
                  <a:cs typeface="Inter"/>
                  <a:sym typeface="Inter"/>
                </a:rPr>
                <a:t>Images</a:t>
              </a:r>
              <a:endParaRPr sz="1000">
                <a:latin typeface="Inter"/>
                <a:ea typeface="Inter"/>
                <a:cs typeface="Inter"/>
                <a:sym typeface="Inter"/>
              </a:endParaRPr>
            </a:p>
          </p:txBody>
        </p:sp>
        <p:sp>
          <p:nvSpPr>
            <p:cNvPr id="185" name="Google Shape;185;p13"/>
            <p:cNvSpPr/>
            <p:nvPr/>
          </p:nvSpPr>
          <p:spPr>
            <a:xfrm>
              <a:off x="4393475" y="2143350"/>
              <a:ext cx="2417400" cy="603300"/>
            </a:xfrm>
            <a:prstGeom prst="roundRect">
              <a:avLst>
                <a:gd fmla="val 16667" name="adj"/>
              </a:avLst>
            </a:prstGeom>
            <a:solidFill>
              <a:srgbClr val="FFFFFF"/>
            </a:solidFill>
            <a:ln cap="flat" cmpd="sng" w="9525">
              <a:solidFill>
                <a:srgbClr val="EFEFEF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9525">
                <a:srgbClr val="000000">
                  <a:alpha val="35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latin typeface="Inter"/>
                  <a:ea typeface="Inter"/>
                  <a:cs typeface="Inter"/>
                  <a:sym typeface="Inter"/>
                </a:rPr>
                <a:t>I like the vivid colors and th</a:t>
              </a:r>
              <a:r>
                <a:rPr b="1" lang="en" sz="1000">
                  <a:latin typeface="Inter"/>
                  <a:ea typeface="Inter"/>
                  <a:cs typeface="Inter"/>
                  <a:sym typeface="Inter"/>
                </a:rPr>
                <a:t>|</a:t>
              </a:r>
              <a:endParaRPr b="1" sz="1000">
                <a:latin typeface="Inter"/>
                <a:ea typeface="Inter"/>
                <a:cs typeface="Inter"/>
                <a:sym typeface="Inter"/>
              </a:endParaRPr>
            </a:p>
          </p:txBody>
        </p:sp>
        <p:sp>
          <p:nvSpPr>
            <p:cNvPr id="186" name="Google Shape;186;p13"/>
            <p:cNvSpPr/>
            <p:nvPr/>
          </p:nvSpPr>
          <p:spPr>
            <a:xfrm>
              <a:off x="4759300" y="1271175"/>
              <a:ext cx="2051700" cy="547200"/>
            </a:xfrm>
            <a:prstGeom prst="roundRect">
              <a:avLst>
                <a:gd fmla="val 16667" name="adj"/>
              </a:avLst>
            </a:prstGeom>
            <a:solidFill>
              <a:srgbClr val="EFEFEF"/>
            </a:solidFill>
            <a:ln cap="flat" cmpd="sng" w="9525">
              <a:solidFill>
                <a:srgbClr val="CCCCCC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9525">
                <a:srgbClr val="000000">
                  <a:alpha val="35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latin typeface="Inter"/>
                  <a:ea typeface="Inter"/>
                  <a:cs typeface="Inter"/>
                  <a:sym typeface="Inter"/>
                </a:rPr>
                <a:t>What do you like about the package design?</a:t>
              </a:r>
              <a:endParaRPr sz="1000">
                <a:latin typeface="Inter"/>
                <a:ea typeface="Inter"/>
                <a:cs typeface="Inter"/>
                <a:sym typeface="Inter"/>
              </a:endParaRPr>
            </a:p>
          </p:txBody>
        </p:sp>
        <p:grpSp>
          <p:nvGrpSpPr>
            <p:cNvPr id="187" name="Google Shape;187;p13"/>
            <p:cNvGrpSpPr/>
            <p:nvPr/>
          </p:nvGrpSpPr>
          <p:grpSpPr>
            <a:xfrm>
              <a:off x="4393050" y="1553376"/>
              <a:ext cx="2932533" cy="1064574"/>
              <a:chOff x="-4750975" y="1553376"/>
              <a:chExt cx="2932533" cy="1064574"/>
            </a:xfrm>
          </p:grpSpPr>
          <p:grpSp>
            <p:nvGrpSpPr>
              <p:cNvPr id="188" name="Google Shape;188;p13"/>
              <p:cNvGrpSpPr/>
              <p:nvPr/>
            </p:nvGrpSpPr>
            <p:grpSpPr>
              <a:xfrm>
                <a:off x="-2272967" y="1612823"/>
                <a:ext cx="454525" cy="434400"/>
                <a:chOff x="-2168250" y="4143375"/>
                <a:chExt cx="454525" cy="434400"/>
              </a:xfrm>
            </p:grpSpPr>
            <p:grpSp>
              <p:nvGrpSpPr>
                <p:cNvPr id="189" name="Google Shape;189;p13"/>
                <p:cNvGrpSpPr/>
                <p:nvPr/>
              </p:nvGrpSpPr>
              <p:grpSpPr>
                <a:xfrm>
                  <a:off x="-2059625" y="4231875"/>
                  <a:ext cx="345900" cy="345900"/>
                  <a:chOff x="-2059625" y="4231875"/>
                  <a:chExt cx="345900" cy="345900"/>
                </a:xfrm>
              </p:grpSpPr>
              <p:sp>
                <p:nvSpPr>
                  <p:cNvPr id="190" name="Google Shape;190;p13"/>
                  <p:cNvSpPr/>
                  <p:nvPr/>
                </p:nvSpPr>
                <p:spPr>
                  <a:xfrm>
                    <a:off x="-2059625" y="4231875"/>
                    <a:ext cx="345900" cy="345900"/>
                  </a:xfrm>
                  <a:prstGeom prst="ellipse">
                    <a:avLst/>
                  </a:prstGeom>
                  <a:solidFill>
                    <a:srgbClr val="FFFFFF"/>
                  </a:solidFill>
                  <a:ln cap="flat" cmpd="sng" w="28575">
                    <a:solidFill>
                      <a:srgbClr val="CCCCCC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  <a:effectLst>
                    <a:outerShdw blurRad="57150" rotWithShape="0" algn="bl" dir="5400000" dist="19050">
                      <a:srgbClr val="000000">
                        <a:alpha val="23000"/>
                      </a:srgbClr>
                    </a:outerShdw>
                  </a:effectLst>
                </p:spPr>
                <p:txBody>
                  <a:bodyPr anchorCtr="0" anchor="ctr" bIns="0" lIns="0" spcFirstLastPara="1" rIns="0" wrap="square" tIns="0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800">
                      <a:latin typeface="Inter"/>
                      <a:ea typeface="Inter"/>
                      <a:cs typeface="Inter"/>
                      <a:sym typeface="Inter"/>
                    </a:endParaRPr>
                  </a:p>
                </p:txBody>
              </p:sp>
              <p:sp>
                <p:nvSpPr>
                  <p:cNvPr id="191" name="Google Shape;191;p13"/>
                  <p:cNvSpPr/>
                  <p:nvPr/>
                </p:nvSpPr>
                <p:spPr>
                  <a:xfrm>
                    <a:off x="-2059625" y="4231875"/>
                    <a:ext cx="345900" cy="345900"/>
                  </a:xfrm>
                  <a:prstGeom prst="pie">
                    <a:avLst>
                      <a:gd fmla="val 16246149" name="adj1"/>
                      <a:gd fmla="val 3304621" name="adj2"/>
                    </a:avLst>
                  </a:prstGeom>
                  <a:solidFill>
                    <a:srgbClr val="FFFFFF"/>
                  </a:solidFill>
                  <a:ln cap="flat" cmpd="sng" w="28575">
                    <a:solidFill>
                      <a:srgbClr val="24DBC3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192" name="Google Shape;192;p13"/>
                  <p:cNvSpPr/>
                  <p:nvPr/>
                </p:nvSpPr>
                <p:spPr>
                  <a:xfrm>
                    <a:off x="-2043534" y="4243943"/>
                    <a:ext cx="320100" cy="320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0" lIns="0" spcFirstLastPara="1" rIns="0" wrap="square" tIns="0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00">
                        <a:latin typeface="Inter"/>
                        <a:ea typeface="Inter"/>
                        <a:cs typeface="Inter"/>
                        <a:sym typeface="Inter"/>
                      </a:rPr>
                      <a:t>0:57</a:t>
                    </a:r>
                    <a:endParaRPr b="1" sz="800">
                      <a:latin typeface="Inter"/>
                      <a:ea typeface="Inter"/>
                      <a:cs typeface="Inter"/>
                      <a:sym typeface="Inter"/>
                    </a:endParaRPr>
                  </a:p>
                </p:txBody>
              </p:sp>
            </p:grpSp>
            <p:sp>
              <p:nvSpPr>
                <p:cNvPr id="193" name="Google Shape;193;p13"/>
                <p:cNvSpPr/>
                <p:nvPr/>
              </p:nvSpPr>
              <p:spPr>
                <a:xfrm>
                  <a:off x="-2168250" y="4143375"/>
                  <a:ext cx="88500" cy="88500"/>
                </a:xfrm>
                <a:prstGeom prst="ellipse">
                  <a:avLst/>
                </a:prstGeom>
                <a:solidFill>
                  <a:srgbClr val="24DBC3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194" name="Google Shape;194;p13"/>
              <p:cNvGrpSpPr/>
              <p:nvPr/>
            </p:nvGrpSpPr>
            <p:grpSpPr>
              <a:xfrm>
                <a:off x="-2218662" y="2272050"/>
                <a:ext cx="345900" cy="345900"/>
                <a:chOff x="-2218662" y="2272050"/>
                <a:chExt cx="345900" cy="345900"/>
              </a:xfrm>
            </p:grpSpPr>
            <p:sp>
              <p:nvSpPr>
                <p:cNvPr id="195" name="Google Shape;195;p13"/>
                <p:cNvSpPr/>
                <p:nvPr/>
              </p:nvSpPr>
              <p:spPr>
                <a:xfrm>
                  <a:off x="-2218662" y="2272050"/>
                  <a:ext cx="345900" cy="345900"/>
                </a:xfrm>
                <a:prstGeom prst="ellipse">
                  <a:avLst/>
                </a:prstGeom>
                <a:solidFill>
                  <a:srgbClr val="0073E3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grpSp>
              <p:nvGrpSpPr>
                <p:cNvPr id="196" name="Google Shape;196;p13"/>
                <p:cNvGrpSpPr/>
                <p:nvPr/>
              </p:nvGrpSpPr>
              <p:grpSpPr>
                <a:xfrm rot="2700000">
                  <a:off x="-2122095" y="2384711"/>
                  <a:ext cx="120599" cy="120599"/>
                  <a:chOff x="-2140075" y="784427"/>
                  <a:chExt cx="120600" cy="120600"/>
                </a:xfrm>
              </p:grpSpPr>
              <p:cxnSp>
                <p:nvCxnSpPr>
                  <p:cNvPr id="197" name="Google Shape;197;p13"/>
                  <p:cNvCxnSpPr/>
                  <p:nvPr/>
                </p:nvCxnSpPr>
                <p:spPr>
                  <a:xfrm>
                    <a:off x="-2140075" y="788450"/>
                    <a:ext cx="120600" cy="0"/>
                  </a:xfrm>
                  <a:prstGeom prst="straightConnector1">
                    <a:avLst/>
                  </a:prstGeom>
                  <a:noFill/>
                  <a:ln cap="flat" cmpd="sng" w="19050">
                    <a:solidFill>
                      <a:schemeClr val="lt1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  <p:cxnSp>
                <p:nvCxnSpPr>
                  <p:cNvPr id="198" name="Google Shape;198;p13"/>
                  <p:cNvCxnSpPr/>
                  <p:nvPr/>
                </p:nvCxnSpPr>
                <p:spPr>
                  <a:xfrm rot="5400000">
                    <a:off x="-2083798" y="844727"/>
                    <a:ext cx="120600" cy="0"/>
                  </a:xfrm>
                  <a:prstGeom prst="straightConnector1">
                    <a:avLst/>
                  </a:prstGeom>
                  <a:noFill/>
                  <a:ln cap="flat" cmpd="sng" w="19050">
                    <a:solidFill>
                      <a:schemeClr val="lt1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</p:grpSp>
          </p:grpSp>
          <p:pic>
            <p:nvPicPr>
              <p:cNvPr id="199" name="Google Shape;199;p13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-4750975" y="1553376"/>
                <a:ext cx="265000" cy="265001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57150" rotWithShape="0" algn="bl" dir="5400000" dist="19050">
                  <a:srgbClr val="000000">
                    <a:alpha val="35000"/>
                  </a:srgbClr>
                </a:outerShdw>
              </a:effectLst>
            </p:spPr>
          </p:pic>
        </p:grpSp>
      </p:grpSp>
      <p:sp>
        <p:nvSpPr>
          <p:cNvPr id="200" name="Google Shape;200;p13"/>
          <p:cNvSpPr txBox="1"/>
          <p:nvPr/>
        </p:nvSpPr>
        <p:spPr>
          <a:xfrm>
            <a:off x="796500" y="9284066"/>
            <a:ext cx="7620000" cy="7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Additionally, you might be asked to categorize your</a:t>
            </a:r>
            <a:endParaRPr b="1" sz="1800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own response.</a:t>
            </a:r>
            <a:endParaRPr/>
          </a:p>
        </p:txBody>
      </p:sp>
      <p:sp>
        <p:nvSpPr>
          <p:cNvPr id="201" name="Google Shape;201;p13"/>
          <p:cNvSpPr/>
          <p:nvPr/>
        </p:nvSpPr>
        <p:spPr>
          <a:xfrm>
            <a:off x="225250" y="9397000"/>
            <a:ext cx="418200" cy="418500"/>
          </a:xfrm>
          <a:prstGeom prst="ellipse">
            <a:avLst/>
          </a:prstGeom>
          <a:solidFill>
            <a:srgbClr val="0073E3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3</a:t>
            </a:r>
            <a:endParaRPr b="1" sz="18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cxnSp>
        <p:nvCxnSpPr>
          <p:cNvPr id="202" name="Google Shape;202;p13"/>
          <p:cNvCxnSpPr>
            <a:stCxn id="58" idx="4"/>
            <a:endCxn id="201" idx="0"/>
          </p:cNvCxnSpPr>
          <p:nvPr/>
        </p:nvCxnSpPr>
        <p:spPr>
          <a:xfrm>
            <a:off x="434350" y="4329100"/>
            <a:ext cx="0" cy="5067900"/>
          </a:xfrm>
          <a:prstGeom prst="straightConnector1">
            <a:avLst/>
          </a:prstGeom>
          <a:noFill/>
          <a:ln cap="flat" cmpd="sng" w="28575">
            <a:solidFill>
              <a:srgbClr val="0073E3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03" name="Google Shape;203;p13"/>
          <p:cNvSpPr/>
          <p:nvPr/>
        </p:nvSpPr>
        <p:spPr>
          <a:xfrm rot="-553837">
            <a:off x="-7171436" y="4895790"/>
            <a:ext cx="12635218" cy="1456175"/>
          </a:xfrm>
          <a:prstGeom prst="rect">
            <a:avLst/>
          </a:prstGeom>
          <a:solidFill>
            <a:srgbClr val="FFCC20"/>
          </a:solidFill>
          <a:ln cap="flat" cmpd="sng" w="381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Master Copy - Do Not Make Changes here but copy &amp; paste this slide</a:t>
            </a:r>
            <a:endParaRPr b="1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4"/>
          <p:cNvSpPr/>
          <p:nvPr/>
        </p:nvSpPr>
        <p:spPr>
          <a:xfrm>
            <a:off x="-9100" y="9062125"/>
            <a:ext cx="7820100" cy="41967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4"/>
          <p:cNvSpPr/>
          <p:nvPr/>
        </p:nvSpPr>
        <p:spPr>
          <a:xfrm>
            <a:off x="-100062" y="-80450"/>
            <a:ext cx="7820100" cy="3411300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4"/>
          <p:cNvSpPr txBox="1"/>
          <p:nvPr/>
        </p:nvSpPr>
        <p:spPr>
          <a:xfrm>
            <a:off x="796495" y="261257"/>
            <a:ext cx="6018000" cy="7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Inter"/>
                <a:ea typeface="Inter"/>
                <a:cs typeface="Inter"/>
                <a:sym typeface="Inter"/>
              </a:rPr>
              <a:t>How to be a participant</a:t>
            </a:r>
            <a:endParaRPr sz="30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11" name="Google Shape;211;p14"/>
          <p:cNvSpPr/>
          <p:nvPr/>
        </p:nvSpPr>
        <p:spPr>
          <a:xfrm>
            <a:off x="225250" y="1248025"/>
            <a:ext cx="418200" cy="418500"/>
          </a:xfrm>
          <a:prstGeom prst="ellipse">
            <a:avLst/>
          </a:prstGeom>
          <a:solidFill>
            <a:srgbClr val="0073E3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1</a:t>
            </a:r>
            <a:endParaRPr b="1" sz="18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12" name="Google Shape;212;p14"/>
          <p:cNvSpPr/>
          <p:nvPr/>
        </p:nvSpPr>
        <p:spPr>
          <a:xfrm>
            <a:off x="225250" y="3910600"/>
            <a:ext cx="418200" cy="418500"/>
          </a:xfrm>
          <a:prstGeom prst="ellipse">
            <a:avLst/>
          </a:prstGeom>
          <a:solidFill>
            <a:srgbClr val="0073E3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2</a:t>
            </a:r>
            <a:endParaRPr b="1" sz="18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cxnSp>
        <p:nvCxnSpPr>
          <p:cNvPr id="213" name="Google Shape;213;p14"/>
          <p:cNvCxnSpPr>
            <a:stCxn id="211" idx="4"/>
            <a:endCxn id="212" idx="0"/>
          </p:cNvCxnSpPr>
          <p:nvPr/>
        </p:nvCxnSpPr>
        <p:spPr>
          <a:xfrm>
            <a:off x="434350" y="1666525"/>
            <a:ext cx="0" cy="2244000"/>
          </a:xfrm>
          <a:prstGeom prst="straightConnector1">
            <a:avLst/>
          </a:prstGeom>
          <a:noFill/>
          <a:ln cap="flat" cmpd="sng" w="28575">
            <a:solidFill>
              <a:srgbClr val="0073E3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14" name="Google Shape;214;p14"/>
          <p:cNvSpPr txBox="1"/>
          <p:nvPr/>
        </p:nvSpPr>
        <p:spPr>
          <a:xfrm>
            <a:off x="788443" y="1098975"/>
            <a:ext cx="3250500" cy="217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Inter"/>
                <a:ea typeface="Inter"/>
                <a:cs typeface="Inter"/>
                <a:sym typeface="Inter"/>
              </a:rPr>
              <a:t>The Moderator asks the group a question.</a:t>
            </a:r>
            <a:endParaRPr b="1" sz="1800"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Inter"/>
                <a:ea typeface="Inter"/>
                <a:cs typeface="Inter"/>
                <a:sym typeface="Inter"/>
              </a:rPr>
              <a:t>You respond to the question in your own words.</a:t>
            </a:r>
            <a:endParaRPr b="1" sz="18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15" name="Google Shape;215;p14"/>
          <p:cNvSpPr txBox="1"/>
          <p:nvPr/>
        </p:nvSpPr>
        <p:spPr>
          <a:xfrm>
            <a:off x="788450" y="3818223"/>
            <a:ext cx="6243300" cy="103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Inter"/>
                <a:ea typeface="Inter"/>
                <a:cs typeface="Inter"/>
                <a:sym typeface="Inter"/>
              </a:rPr>
              <a:t>Then, you vote on other participant responses via two different exercises.</a:t>
            </a:r>
            <a:endParaRPr b="1" sz="1800">
              <a:latin typeface="Inter"/>
              <a:ea typeface="Inter"/>
              <a:cs typeface="Inter"/>
              <a:sym typeface="Inter"/>
            </a:endParaRPr>
          </a:p>
        </p:txBody>
      </p:sp>
      <p:grpSp>
        <p:nvGrpSpPr>
          <p:cNvPr id="216" name="Google Shape;216;p14"/>
          <p:cNvGrpSpPr/>
          <p:nvPr/>
        </p:nvGrpSpPr>
        <p:grpSpPr>
          <a:xfrm>
            <a:off x="876950" y="7146150"/>
            <a:ext cx="4786975" cy="1456200"/>
            <a:chOff x="-8278700" y="7755750"/>
            <a:chExt cx="4786975" cy="1456200"/>
          </a:xfrm>
        </p:grpSpPr>
        <p:sp>
          <p:nvSpPr>
            <p:cNvPr id="217" name="Google Shape;217;p14"/>
            <p:cNvSpPr/>
            <p:nvPr/>
          </p:nvSpPr>
          <p:spPr>
            <a:xfrm>
              <a:off x="-8278700" y="7923300"/>
              <a:ext cx="3073200" cy="1121100"/>
            </a:xfrm>
            <a:prstGeom prst="roundRect">
              <a:avLst>
                <a:gd fmla="val 9327" name="adj"/>
              </a:avLst>
            </a:prstGeom>
            <a:solidFill>
              <a:srgbClr val="FFFFFF"/>
            </a:solidFill>
            <a:ln cap="flat" cmpd="sng" w="28575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solidFill>
                    <a:srgbClr val="0073E3"/>
                  </a:solidFill>
                  <a:latin typeface="Inter"/>
                  <a:ea typeface="Inter"/>
                  <a:cs typeface="Inter"/>
                  <a:sym typeface="Inter"/>
                </a:rPr>
                <a:t>What do you think of this response?</a:t>
              </a:r>
              <a:endParaRPr b="1" sz="1200">
                <a:solidFill>
                  <a:srgbClr val="0073E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solidFill>
                    <a:schemeClr val="dk1"/>
                  </a:solidFill>
                  <a:latin typeface="Inter"/>
                  <a:ea typeface="Inter"/>
                  <a:cs typeface="Inter"/>
                  <a:sym typeface="Inter"/>
                </a:rPr>
                <a:t>Select whether you agree or disagree with the response shown. Continue voting until the time runs out.</a:t>
              </a:r>
              <a:endParaRPr sz="1200">
                <a:latin typeface="Inter"/>
                <a:ea typeface="Inter"/>
                <a:cs typeface="Inter"/>
                <a:sym typeface="Inter"/>
              </a:endParaRPr>
            </a:p>
          </p:txBody>
        </p:sp>
        <p:sp>
          <p:nvSpPr>
            <p:cNvPr id="218" name="Google Shape;218;p14"/>
            <p:cNvSpPr/>
            <p:nvPr/>
          </p:nvSpPr>
          <p:spPr>
            <a:xfrm>
              <a:off x="-4947925" y="7755750"/>
              <a:ext cx="1456200" cy="14562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19" name="Google Shape;219;p14"/>
            <p:cNvCxnSpPr>
              <a:stCxn id="218" idx="2"/>
              <a:endCxn id="217" idx="3"/>
            </p:cNvCxnSpPr>
            <p:nvPr/>
          </p:nvCxnSpPr>
          <p:spPr>
            <a:xfrm rot="10800000">
              <a:off x="-5205625" y="8483850"/>
              <a:ext cx="257700" cy="0"/>
            </a:xfrm>
            <a:prstGeom prst="straightConnector1">
              <a:avLst/>
            </a:prstGeom>
            <a:noFill/>
            <a:ln cap="flat" cmpd="sng" w="28575">
              <a:solidFill>
                <a:schemeClr val="lt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220" name="Google Shape;220;p14"/>
          <p:cNvGrpSpPr/>
          <p:nvPr/>
        </p:nvGrpSpPr>
        <p:grpSpPr>
          <a:xfrm>
            <a:off x="876950" y="4777500"/>
            <a:ext cx="4786975" cy="1456200"/>
            <a:chOff x="-8278700" y="5158500"/>
            <a:chExt cx="4786975" cy="1456200"/>
          </a:xfrm>
        </p:grpSpPr>
        <p:sp>
          <p:nvSpPr>
            <p:cNvPr id="221" name="Google Shape;221;p14"/>
            <p:cNvSpPr/>
            <p:nvPr/>
          </p:nvSpPr>
          <p:spPr>
            <a:xfrm>
              <a:off x="-8278700" y="5326050"/>
              <a:ext cx="3073200" cy="1121100"/>
            </a:xfrm>
            <a:prstGeom prst="roundRect">
              <a:avLst>
                <a:gd fmla="val 9327" name="adj"/>
              </a:avLst>
            </a:prstGeom>
            <a:solidFill>
              <a:srgbClr val="FFFFFF"/>
            </a:solidFill>
            <a:ln cap="flat" cmpd="sng" w="28575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 sz="1200">
                  <a:solidFill>
                    <a:srgbClr val="0073E3"/>
                  </a:solidFill>
                  <a:latin typeface="Inter"/>
                  <a:ea typeface="Inter"/>
                  <a:cs typeface="Inter"/>
                  <a:sym typeface="Inter"/>
                </a:rPr>
                <a:t>Which response do you prefer?</a:t>
              </a:r>
              <a:endParaRPr b="1" sz="1200">
                <a:solidFill>
                  <a:srgbClr val="0073E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 sz="1200">
                  <a:solidFill>
                    <a:schemeClr val="dk1"/>
                  </a:solidFill>
                  <a:latin typeface="Inter"/>
                  <a:ea typeface="Inter"/>
                  <a:cs typeface="Inter"/>
                  <a:sym typeface="Inter"/>
                </a:rPr>
                <a:t>Select which response you agree with more by clicking on it. Continue voting until the time runs out.</a:t>
              </a:r>
              <a:endParaRPr sz="1200">
                <a:latin typeface="Inter"/>
                <a:ea typeface="Inter"/>
                <a:cs typeface="Inter"/>
                <a:sym typeface="Inter"/>
              </a:endParaRPr>
            </a:p>
          </p:txBody>
        </p:sp>
        <p:sp>
          <p:nvSpPr>
            <p:cNvPr id="222" name="Google Shape;222;p14"/>
            <p:cNvSpPr/>
            <p:nvPr/>
          </p:nvSpPr>
          <p:spPr>
            <a:xfrm>
              <a:off x="-4947925" y="5158500"/>
              <a:ext cx="1456200" cy="14562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23" name="Google Shape;223;p14"/>
            <p:cNvCxnSpPr>
              <a:stCxn id="222" idx="2"/>
              <a:endCxn id="221" idx="3"/>
            </p:cNvCxnSpPr>
            <p:nvPr/>
          </p:nvCxnSpPr>
          <p:spPr>
            <a:xfrm rot="10800000">
              <a:off x="-5205625" y="5886600"/>
              <a:ext cx="257700" cy="0"/>
            </a:xfrm>
            <a:prstGeom prst="straightConnector1">
              <a:avLst/>
            </a:prstGeom>
            <a:noFill/>
            <a:ln cap="flat" cmpd="sng" w="28575">
              <a:solidFill>
                <a:schemeClr val="lt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224" name="Google Shape;224;p14"/>
          <p:cNvGrpSpPr/>
          <p:nvPr/>
        </p:nvGrpSpPr>
        <p:grpSpPr>
          <a:xfrm>
            <a:off x="876950" y="10480775"/>
            <a:ext cx="4786975" cy="1456200"/>
            <a:chOff x="-8278700" y="10556975"/>
            <a:chExt cx="4786975" cy="1456200"/>
          </a:xfrm>
        </p:grpSpPr>
        <p:sp>
          <p:nvSpPr>
            <p:cNvPr id="225" name="Google Shape;225;p14"/>
            <p:cNvSpPr/>
            <p:nvPr/>
          </p:nvSpPr>
          <p:spPr>
            <a:xfrm>
              <a:off x="-8278700" y="10853225"/>
              <a:ext cx="3073200" cy="863700"/>
            </a:xfrm>
            <a:prstGeom prst="roundRect">
              <a:avLst>
                <a:gd fmla="val 9327" name="adj"/>
              </a:avLst>
            </a:prstGeom>
            <a:solidFill>
              <a:srgbClr val="FFFFFF"/>
            </a:solidFill>
            <a:ln cap="flat" cmpd="sng" w="28575">
              <a:solidFill>
                <a:srgbClr val="CCCCC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solidFill>
                    <a:srgbClr val="0073E3"/>
                  </a:solidFill>
                  <a:latin typeface="Inter"/>
                  <a:ea typeface="Inter"/>
                  <a:cs typeface="Inter"/>
                  <a:sym typeface="Inter"/>
                </a:rPr>
                <a:t>Select all categories that apply:</a:t>
              </a:r>
              <a:endParaRPr b="1" sz="1200">
                <a:solidFill>
                  <a:srgbClr val="0073E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latin typeface="Inter"/>
                  <a:ea typeface="Inter"/>
                  <a:cs typeface="Inter"/>
                  <a:sym typeface="Inter"/>
                </a:rPr>
                <a:t>Select all categories that apply to your personal story or experience.</a:t>
              </a:r>
              <a:endParaRPr b="1" sz="1200">
                <a:latin typeface="Inter"/>
                <a:ea typeface="Inter"/>
                <a:cs typeface="Inter"/>
                <a:sym typeface="Inter"/>
              </a:endParaRPr>
            </a:p>
          </p:txBody>
        </p:sp>
        <p:sp>
          <p:nvSpPr>
            <p:cNvPr id="226" name="Google Shape;226;p14"/>
            <p:cNvSpPr/>
            <p:nvPr/>
          </p:nvSpPr>
          <p:spPr>
            <a:xfrm>
              <a:off x="-4947925" y="10556975"/>
              <a:ext cx="1456200" cy="1456200"/>
            </a:xfrm>
            <a:prstGeom prst="ellipse">
              <a:avLst/>
            </a:prstGeom>
            <a:solidFill>
              <a:srgbClr val="CCCCC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27" name="Google Shape;227;p14"/>
            <p:cNvCxnSpPr>
              <a:stCxn id="226" idx="2"/>
              <a:endCxn id="225" idx="3"/>
            </p:cNvCxnSpPr>
            <p:nvPr/>
          </p:nvCxnSpPr>
          <p:spPr>
            <a:xfrm rot="10800000">
              <a:off x="-5205625" y="11285075"/>
              <a:ext cx="257700" cy="0"/>
            </a:xfrm>
            <a:prstGeom prst="straightConnector1">
              <a:avLst/>
            </a:prstGeom>
            <a:noFill/>
            <a:ln cap="flat" cmpd="sng" w="28575">
              <a:solidFill>
                <a:srgbClr val="CCCCCC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228" name="Google Shape;228;p14"/>
          <p:cNvSpPr/>
          <p:nvPr/>
        </p:nvSpPr>
        <p:spPr>
          <a:xfrm>
            <a:off x="4549900" y="5540375"/>
            <a:ext cx="2783700" cy="603300"/>
          </a:xfrm>
          <a:prstGeom prst="roundRect">
            <a:avLst>
              <a:gd fmla="val 16667" name="adj"/>
            </a:avLst>
          </a:prstGeom>
          <a:solidFill>
            <a:srgbClr val="0073E3"/>
          </a:solidFill>
          <a:ln>
            <a:noFill/>
          </a:ln>
          <a:effectLst>
            <a:outerShdw blurRad="57150" rotWithShape="0" algn="bl" dir="5340001" dist="19050">
              <a:srgbClr val="000000">
                <a:alpha val="3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I like the silver bag better - feels like a more honest product.</a:t>
            </a:r>
            <a:endParaRPr sz="10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29" name="Google Shape;229;p14"/>
          <p:cNvSpPr/>
          <p:nvPr/>
        </p:nvSpPr>
        <p:spPr>
          <a:xfrm>
            <a:off x="4549900" y="4832400"/>
            <a:ext cx="2783700" cy="6033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EFEFEF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9525">
              <a:srgbClr val="000000">
                <a:alpha val="3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Inter"/>
                <a:ea typeface="Inter"/>
                <a:cs typeface="Inter"/>
                <a:sym typeface="Inter"/>
              </a:rPr>
              <a:t>The Lunar Chips one is tough to read, so I guess I like the Galactic one.</a:t>
            </a:r>
            <a:endParaRPr sz="1000">
              <a:latin typeface="Inter"/>
              <a:ea typeface="Inter"/>
              <a:cs typeface="Inter"/>
              <a:sym typeface="Inter"/>
            </a:endParaRPr>
          </a:p>
        </p:txBody>
      </p:sp>
      <p:grpSp>
        <p:nvGrpSpPr>
          <p:cNvPr id="230" name="Google Shape;230;p14"/>
          <p:cNvGrpSpPr/>
          <p:nvPr/>
        </p:nvGrpSpPr>
        <p:grpSpPr>
          <a:xfrm>
            <a:off x="4377164" y="4329298"/>
            <a:ext cx="2972344" cy="2264952"/>
            <a:chOff x="-4790786" y="4710298"/>
            <a:chExt cx="2972344" cy="2264952"/>
          </a:xfrm>
        </p:grpSpPr>
        <p:sp>
          <p:nvSpPr>
            <p:cNvPr id="231" name="Google Shape;231;p14"/>
            <p:cNvSpPr txBox="1"/>
            <p:nvPr/>
          </p:nvSpPr>
          <p:spPr>
            <a:xfrm>
              <a:off x="-4790786" y="4859409"/>
              <a:ext cx="2920500" cy="28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latin typeface="Inter"/>
                  <a:ea typeface="Inter"/>
                  <a:cs typeface="Inter"/>
                  <a:sym typeface="Inter"/>
                </a:rPr>
                <a:t>Which response do you prefer?</a:t>
              </a:r>
              <a:endParaRPr b="1" sz="1200">
                <a:latin typeface="Inter"/>
                <a:ea typeface="Inter"/>
                <a:cs typeface="Inter"/>
                <a:sym typeface="Inter"/>
              </a:endParaRPr>
            </a:p>
          </p:txBody>
        </p:sp>
        <p:sp>
          <p:nvSpPr>
            <p:cNvPr id="232" name="Google Shape;232;p14"/>
            <p:cNvSpPr/>
            <p:nvPr/>
          </p:nvSpPr>
          <p:spPr>
            <a:xfrm>
              <a:off x="-4690450" y="6629350"/>
              <a:ext cx="2856000" cy="345900"/>
            </a:xfrm>
            <a:prstGeom prst="roundRect">
              <a:avLst>
                <a:gd fmla="val 16667" name="adj"/>
              </a:avLst>
            </a:prstGeom>
            <a:solidFill>
              <a:srgbClr val="C9DAF9"/>
            </a:solidFill>
            <a:ln>
              <a:noFill/>
            </a:ln>
            <a:effectLst>
              <a:outerShdw blurRad="57150" rotWithShape="0" algn="bl" dir="5340001" dist="19050">
                <a:srgbClr val="000000">
                  <a:alpha val="35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0073E3"/>
                  </a:solidFill>
                  <a:latin typeface="Inter"/>
                  <a:ea typeface="Inter"/>
                  <a:cs typeface="Inter"/>
                  <a:sym typeface="Inter"/>
                </a:rPr>
                <a:t>I can’t decide</a:t>
              </a:r>
              <a:endParaRPr sz="1000">
                <a:solidFill>
                  <a:srgbClr val="0073E3"/>
                </a:solidFill>
                <a:latin typeface="Inter"/>
                <a:ea typeface="Inter"/>
                <a:cs typeface="Inter"/>
                <a:sym typeface="Inter"/>
              </a:endParaRPr>
            </a:p>
          </p:txBody>
        </p:sp>
        <p:cxnSp>
          <p:nvCxnSpPr>
            <p:cNvPr id="233" name="Google Shape;233;p14"/>
            <p:cNvCxnSpPr/>
            <p:nvPr/>
          </p:nvCxnSpPr>
          <p:spPr>
            <a:xfrm>
              <a:off x="-4682425" y="5213400"/>
              <a:ext cx="0" cy="1311300"/>
            </a:xfrm>
            <a:prstGeom prst="straightConnector1">
              <a:avLst/>
            </a:prstGeom>
            <a:noFill/>
            <a:ln cap="flat" cmpd="sng" w="19050">
              <a:solidFill>
                <a:srgbClr val="0073E3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34" name="Google Shape;234;p14"/>
            <p:cNvGrpSpPr/>
            <p:nvPr/>
          </p:nvGrpSpPr>
          <p:grpSpPr>
            <a:xfrm>
              <a:off x="-2272967" y="4710298"/>
              <a:ext cx="454525" cy="434400"/>
              <a:chOff x="-2168250" y="4143375"/>
              <a:chExt cx="454525" cy="434400"/>
            </a:xfrm>
          </p:grpSpPr>
          <p:grpSp>
            <p:nvGrpSpPr>
              <p:cNvPr id="235" name="Google Shape;235;p14"/>
              <p:cNvGrpSpPr/>
              <p:nvPr/>
            </p:nvGrpSpPr>
            <p:grpSpPr>
              <a:xfrm>
                <a:off x="-2059625" y="4231875"/>
                <a:ext cx="345900" cy="345900"/>
                <a:chOff x="-2059625" y="4231875"/>
                <a:chExt cx="345900" cy="345900"/>
              </a:xfrm>
            </p:grpSpPr>
            <p:sp>
              <p:nvSpPr>
                <p:cNvPr id="236" name="Google Shape;236;p14"/>
                <p:cNvSpPr/>
                <p:nvPr/>
              </p:nvSpPr>
              <p:spPr>
                <a:xfrm>
                  <a:off x="-2059625" y="4231875"/>
                  <a:ext cx="345900" cy="345900"/>
                </a:xfrm>
                <a:prstGeom prst="ellipse">
                  <a:avLst/>
                </a:prstGeom>
                <a:solidFill>
                  <a:srgbClr val="FFFFFF"/>
                </a:solidFill>
                <a:ln cap="flat" cmpd="sng" w="28575">
                  <a:solidFill>
                    <a:srgbClr val="CCCCCC"/>
                  </a:solidFill>
                  <a:prstDash val="solid"/>
                  <a:round/>
                  <a:headEnd len="sm" w="sm" type="none"/>
                  <a:tailEnd len="sm" w="sm" type="none"/>
                </a:ln>
                <a:effectLst>
                  <a:outerShdw blurRad="57150" rotWithShape="0" algn="bl" dir="5400000" dist="19050">
                    <a:srgbClr val="000000">
                      <a:alpha val="23000"/>
                    </a:srgbClr>
                  </a:outerShdw>
                </a:effectLst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800">
                    <a:latin typeface="Inter"/>
                    <a:ea typeface="Inter"/>
                    <a:cs typeface="Inter"/>
                    <a:sym typeface="Inter"/>
                  </a:endParaRPr>
                </a:p>
              </p:txBody>
            </p:sp>
            <p:sp>
              <p:nvSpPr>
                <p:cNvPr id="237" name="Google Shape;237;p14"/>
                <p:cNvSpPr/>
                <p:nvPr/>
              </p:nvSpPr>
              <p:spPr>
                <a:xfrm>
                  <a:off x="-2059625" y="4231875"/>
                  <a:ext cx="345900" cy="345900"/>
                </a:xfrm>
                <a:prstGeom prst="pie">
                  <a:avLst>
                    <a:gd fmla="val 16246149" name="adj1"/>
                    <a:gd fmla="val 3304621" name="adj2"/>
                  </a:avLst>
                </a:prstGeom>
                <a:solidFill>
                  <a:srgbClr val="FFFFFF"/>
                </a:solidFill>
                <a:ln cap="flat" cmpd="sng" w="28575">
                  <a:solidFill>
                    <a:srgbClr val="24DBC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238" name="Google Shape;238;p14"/>
                <p:cNvSpPr/>
                <p:nvPr/>
              </p:nvSpPr>
              <p:spPr>
                <a:xfrm>
                  <a:off x="-2043534" y="4243943"/>
                  <a:ext cx="320100" cy="320100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800">
                      <a:latin typeface="Inter"/>
                      <a:ea typeface="Inter"/>
                      <a:cs typeface="Inter"/>
                      <a:sym typeface="Inter"/>
                    </a:rPr>
                    <a:t>0:57</a:t>
                  </a:r>
                  <a:endParaRPr b="1" sz="800">
                    <a:latin typeface="Inter"/>
                    <a:ea typeface="Inter"/>
                    <a:cs typeface="Inter"/>
                    <a:sym typeface="Inter"/>
                  </a:endParaRPr>
                </a:p>
              </p:txBody>
            </p:sp>
          </p:grpSp>
          <p:sp>
            <p:nvSpPr>
              <p:cNvPr id="239" name="Google Shape;239;p14"/>
              <p:cNvSpPr/>
              <p:nvPr/>
            </p:nvSpPr>
            <p:spPr>
              <a:xfrm>
                <a:off x="-2168250" y="4143375"/>
                <a:ext cx="88500" cy="88500"/>
              </a:xfrm>
              <a:prstGeom prst="ellipse">
                <a:avLst/>
              </a:prstGeom>
              <a:solidFill>
                <a:srgbClr val="24DBC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240" name="Google Shape;240;p14"/>
          <p:cNvSpPr/>
          <p:nvPr/>
        </p:nvSpPr>
        <p:spPr>
          <a:xfrm>
            <a:off x="4477600" y="7401686"/>
            <a:ext cx="2856000" cy="4344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EFEFEF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9525">
              <a:srgbClr val="000000">
                <a:alpha val="3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Inter"/>
                <a:ea typeface="Inter"/>
                <a:cs typeface="Inter"/>
                <a:sym typeface="Inter"/>
              </a:rPr>
              <a:t>The silver one looks cleaner.</a:t>
            </a:r>
            <a:endParaRPr sz="1000">
              <a:latin typeface="Inter"/>
              <a:ea typeface="Inter"/>
              <a:cs typeface="Inter"/>
              <a:sym typeface="Inter"/>
            </a:endParaRPr>
          </a:p>
        </p:txBody>
      </p:sp>
      <p:grpSp>
        <p:nvGrpSpPr>
          <p:cNvPr id="241" name="Google Shape;241;p14"/>
          <p:cNvGrpSpPr/>
          <p:nvPr/>
        </p:nvGrpSpPr>
        <p:grpSpPr>
          <a:xfrm>
            <a:off x="4377164" y="9734871"/>
            <a:ext cx="2972344" cy="2876341"/>
            <a:chOff x="-4790786" y="9811071"/>
            <a:chExt cx="2972344" cy="2876341"/>
          </a:xfrm>
        </p:grpSpPr>
        <p:sp>
          <p:nvSpPr>
            <p:cNvPr id="242" name="Google Shape;242;p14"/>
            <p:cNvSpPr/>
            <p:nvPr/>
          </p:nvSpPr>
          <p:spPr>
            <a:xfrm>
              <a:off x="-4654025" y="10169350"/>
              <a:ext cx="808200" cy="217200"/>
            </a:xfrm>
            <a:prstGeom prst="roundRect">
              <a:avLst>
                <a:gd fmla="val 16667" name="adj"/>
              </a:avLst>
            </a:prstGeom>
            <a:solidFill>
              <a:srgbClr val="FFCC20"/>
            </a:solidFill>
            <a:ln>
              <a:noFill/>
            </a:ln>
          </p:spPr>
          <p:txBody>
            <a:bodyPr anchorCtr="0" anchor="ctr" bIns="91425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latin typeface="Inter"/>
                  <a:ea typeface="Inter"/>
                  <a:cs typeface="Inter"/>
                  <a:sym typeface="Inter"/>
                </a:rPr>
                <a:t>Your Response</a:t>
              </a:r>
              <a:endParaRPr sz="700">
                <a:latin typeface="Inter"/>
                <a:ea typeface="Inter"/>
                <a:cs typeface="Inter"/>
                <a:sym typeface="Inter"/>
              </a:endParaRPr>
            </a:p>
          </p:txBody>
        </p:sp>
        <p:grpSp>
          <p:nvGrpSpPr>
            <p:cNvPr id="243" name="Google Shape;243;p14"/>
            <p:cNvGrpSpPr/>
            <p:nvPr/>
          </p:nvGrpSpPr>
          <p:grpSpPr>
            <a:xfrm>
              <a:off x="-2272967" y="9811071"/>
              <a:ext cx="454525" cy="434400"/>
              <a:chOff x="-2168250" y="4143375"/>
              <a:chExt cx="454525" cy="434400"/>
            </a:xfrm>
          </p:grpSpPr>
          <p:grpSp>
            <p:nvGrpSpPr>
              <p:cNvPr id="244" name="Google Shape;244;p14"/>
              <p:cNvGrpSpPr/>
              <p:nvPr/>
            </p:nvGrpSpPr>
            <p:grpSpPr>
              <a:xfrm>
                <a:off x="-2059625" y="4231875"/>
                <a:ext cx="345900" cy="345900"/>
                <a:chOff x="-2059625" y="4231875"/>
                <a:chExt cx="345900" cy="345900"/>
              </a:xfrm>
            </p:grpSpPr>
            <p:sp>
              <p:nvSpPr>
                <p:cNvPr id="245" name="Google Shape;245;p14"/>
                <p:cNvSpPr/>
                <p:nvPr/>
              </p:nvSpPr>
              <p:spPr>
                <a:xfrm>
                  <a:off x="-2059625" y="4231875"/>
                  <a:ext cx="345900" cy="345900"/>
                </a:xfrm>
                <a:prstGeom prst="ellipse">
                  <a:avLst/>
                </a:prstGeom>
                <a:solidFill>
                  <a:srgbClr val="FFFFFF"/>
                </a:solidFill>
                <a:ln cap="flat" cmpd="sng" w="28575">
                  <a:solidFill>
                    <a:srgbClr val="CCCCCC"/>
                  </a:solidFill>
                  <a:prstDash val="solid"/>
                  <a:round/>
                  <a:headEnd len="sm" w="sm" type="none"/>
                  <a:tailEnd len="sm" w="sm" type="none"/>
                </a:ln>
                <a:effectLst>
                  <a:outerShdw blurRad="57150" rotWithShape="0" algn="bl" dir="5400000" dist="19050">
                    <a:srgbClr val="000000">
                      <a:alpha val="23000"/>
                    </a:srgbClr>
                  </a:outerShdw>
                </a:effectLst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800">
                    <a:latin typeface="Inter"/>
                    <a:ea typeface="Inter"/>
                    <a:cs typeface="Inter"/>
                    <a:sym typeface="Inter"/>
                  </a:endParaRPr>
                </a:p>
              </p:txBody>
            </p:sp>
            <p:sp>
              <p:nvSpPr>
                <p:cNvPr id="246" name="Google Shape;246;p14"/>
                <p:cNvSpPr/>
                <p:nvPr/>
              </p:nvSpPr>
              <p:spPr>
                <a:xfrm>
                  <a:off x="-2059625" y="4231875"/>
                  <a:ext cx="345900" cy="345900"/>
                </a:xfrm>
                <a:prstGeom prst="pie">
                  <a:avLst>
                    <a:gd fmla="val 16246149" name="adj1"/>
                    <a:gd fmla="val 8912286" name="adj2"/>
                  </a:avLst>
                </a:prstGeom>
                <a:solidFill>
                  <a:srgbClr val="FFFFFF"/>
                </a:solidFill>
                <a:ln cap="flat" cmpd="sng" w="28575">
                  <a:solidFill>
                    <a:srgbClr val="24DBC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247" name="Google Shape;247;p14"/>
                <p:cNvSpPr/>
                <p:nvPr/>
              </p:nvSpPr>
              <p:spPr>
                <a:xfrm>
                  <a:off x="-2043534" y="4243943"/>
                  <a:ext cx="320100" cy="320100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800">
                      <a:latin typeface="Inter"/>
                      <a:ea typeface="Inter"/>
                      <a:cs typeface="Inter"/>
                      <a:sym typeface="Inter"/>
                    </a:rPr>
                    <a:t>1:36</a:t>
                  </a:r>
                  <a:endParaRPr b="1" sz="800">
                    <a:latin typeface="Inter"/>
                    <a:ea typeface="Inter"/>
                    <a:cs typeface="Inter"/>
                    <a:sym typeface="Inter"/>
                  </a:endParaRPr>
                </a:p>
              </p:txBody>
            </p:sp>
          </p:grpSp>
          <p:sp>
            <p:nvSpPr>
              <p:cNvPr id="248" name="Google Shape;248;p14"/>
              <p:cNvSpPr/>
              <p:nvPr/>
            </p:nvSpPr>
            <p:spPr>
              <a:xfrm>
                <a:off x="-2168250" y="4143375"/>
                <a:ext cx="88500" cy="88500"/>
              </a:xfrm>
              <a:prstGeom prst="ellipse">
                <a:avLst/>
              </a:prstGeom>
              <a:solidFill>
                <a:srgbClr val="24DBC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249" name="Google Shape;249;p14"/>
            <p:cNvSpPr txBox="1"/>
            <p:nvPr/>
          </p:nvSpPr>
          <p:spPr>
            <a:xfrm>
              <a:off x="-4790786" y="10975699"/>
              <a:ext cx="2920500" cy="28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latin typeface="Inter"/>
                  <a:ea typeface="Inter"/>
                  <a:cs typeface="Inter"/>
                  <a:sym typeface="Inter"/>
                </a:rPr>
                <a:t>Select all categories that apply:</a:t>
              </a:r>
              <a:endParaRPr b="1" sz="1200">
                <a:latin typeface="Inter"/>
                <a:ea typeface="Inter"/>
                <a:cs typeface="Inter"/>
                <a:sym typeface="Inter"/>
              </a:endParaRPr>
            </a:p>
          </p:txBody>
        </p:sp>
        <p:cxnSp>
          <p:nvCxnSpPr>
            <p:cNvPr id="250" name="Google Shape;250;p14"/>
            <p:cNvCxnSpPr/>
            <p:nvPr/>
          </p:nvCxnSpPr>
          <p:spPr>
            <a:xfrm>
              <a:off x="-4682425" y="11376113"/>
              <a:ext cx="0" cy="1311300"/>
            </a:xfrm>
            <a:prstGeom prst="straightConnector1">
              <a:avLst/>
            </a:prstGeom>
            <a:noFill/>
            <a:ln cap="flat" cmpd="sng" w="19050">
              <a:solidFill>
                <a:srgbClr val="0073E3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251" name="Google Shape;251;p14"/>
          <p:cNvGrpSpPr/>
          <p:nvPr/>
        </p:nvGrpSpPr>
        <p:grpSpPr>
          <a:xfrm>
            <a:off x="4356512" y="6892446"/>
            <a:ext cx="2992996" cy="1800754"/>
            <a:chOff x="-4811438" y="7502046"/>
            <a:chExt cx="2992996" cy="1800754"/>
          </a:xfrm>
        </p:grpSpPr>
        <p:sp>
          <p:nvSpPr>
            <p:cNvPr id="252" name="Google Shape;252;p14"/>
            <p:cNvSpPr/>
            <p:nvPr/>
          </p:nvSpPr>
          <p:spPr>
            <a:xfrm>
              <a:off x="-4690450" y="8906200"/>
              <a:ext cx="1347600" cy="396600"/>
            </a:xfrm>
            <a:prstGeom prst="roundRect">
              <a:avLst>
                <a:gd fmla="val 16667" name="adj"/>
              </a:avLst>
            </a:prstGeom>
            <a:solidFill>
              <a:srgbClr val="0073E3"/>
            </a:solidFill>
            <a:ln>
              <a:noFill/>
            </a:ln>
            <a:effectLst>
              <a:outerShdw blurRad="57150" rotWithShape="0" algn="bl" dir="5340001" dist="19050">
                <a:srgbClr val="000000">
                  <a:alpha val="35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000">
                  <a:solidFill>
                    <a:schemeClr val="lt1"/>
                  </a:solidFill>
                  <a:latin typeface="Inter"/>
                  <a:ea typeface="Inter"/>
                  <a:cs typeface="Inter"/>
                  <a:sym typeface="Inter"/>
                </a:rPr>
                <a:t>I agree</a:t>
              </a:r>
              <a:endParaRPr b="1" sz="10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endParaRPr>
            </a:p>
          </p:txBody>
        </p:sp>
        <p:sp>
          <p:nvSpPr>
            <p:cNvPr id="253" name="Google Shape;253;p14"/>
            <p:cNvSpPr/>
            <p:nvPr/>
          </p:nvSpPr>
          <p:spPr>
            <a:xfrm>
              <a:off x="-3205807" y="8906200"/>
              <a:ext cx="1347600" cy="396600"/>
            </a:xfrm>
            <a:prstGeom prst="roundRect">
              <a:avLst>
                <a:gd fmla="val 16667" name="adj"/>
              </a:avLst>
            </a:prstGeom>
            <a:solidFill>
              <a:srgbClr val="0C35B1"/>
            </a:solidFill>
            <a:ln>
              <a:noFill/>
            </a:ln>
            <a:effectLst>
              <a:outerShdw blurRad="57150" rotWithShape="0" algn="bl" dir="5340001" dist="19050">
                <a:srgbClr val="000000">
                  <a:alpha val="35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000">
                  <a:solidFill>
                    <a:schemeClr val="lt1"/>
                  </a:solidFill>
                  <a:latin typeface="Inter"/>
                  <a:ea typeface="Inter"/>
                  <a:cs typeface="Inter"/>
                  <a:sym typeface="Inter"/>
                </a:rPr>
                <a:t>I disagree</a:t>
              </a:r>
              <a:endParaRPr b="1" sz="10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endParaRPr>
            </a:p>
          </p:txBody>
        </p:sp>
        <p:sp>
          <p:nvSpPr>
            <p:cNvPr id="254" name="Google Shape;254;p14"/>
            <p:cNvSpPr txBox="1"/>
            <p:nvPr/>
          </p:nvSpPr>
          <p:spPr>
            <a:xfrm>
              <a:off x="-4811438" y="7635050"/>
              <a:ext cx="281700" cy="54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6000">
                  <a:solidFill>
                    <a:srgbClr val="999999"/>
                  </a:solidFill>
                  <a:latin typeface="Nunito"/>
                  <a:ea typeface="Nunito"/>
                  <a:cs typeface="Nunito"/>
                  <a:sym typeface="Nunito"/>
                </a:rPr>
                <a:t>“</a:t>
              </a:r>
              <a:endParaRPr sz="6000">
                <a:solidFill>
                  <a:srgbClr val="999999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grpSp>
          <p:nvGrpSpPr>
            <p:cNvPr id="255" name="Google Shape;255;p14"/>
            <p:cNvGrpSpPr/>
            <p:nvPr/>
          </p:nvGrpSpPr>
          <p:grpSpPr>
            <a:xfrm>
              <a:off x="-2272967" y="7502046"/>
              <a:ext cx="454525" cy="434400"/>
              <a:chOff x="-2168250" y="4143375"/>
              <a:chExt cx="454525" cy="434400"/>
            </a:xfrm>
          </p:grpSpPr>
          <p:grpSp>
            <p:nvGrpSpPr>
              <p:cNvPr id="256" name="Google Shape;256;p14"/>
              <p:cNvGrpSpPr/>
              <p:nvPr/>
            </p:nvGrpSpPr>
            <p:grpSpPr>
              <a:xfrm>
                <a:off x="-2059625" y="4231875"/>
                <a:ext cx="345900" cy="345900"/>
                <a:chOff x="-2059625" y="4231875"/>
                <a:chExt cx="345900" cy="345900"/>
              </a:xfrm>
            </p:grpSpPr>
            <p:sp>
              <p:nvSpPr>
                <p:cNvPr id="257" name="Google Shape;257;p14"/>
                <p:cNvSpPr/>
                <p:nvPr/>
              </p:nvSpPr>
              <p:spPr>
                <a:xfrm>
                  <a:off x="-2059625" y="4231875"/>
                  <a:ext cx="345900" cy="345900"/>
                </a:xfrm>
                <a:prstGeom prst="ellipse">
                  <a:avLst/>
                </a:prstGeom>
                <a:solidFill>
                  <a:srgbClr val="FFFFFF"/>
                </a:solidFill>
                <a:ln cap="flat" cmpd="sng" w="28575">
                  <a:solidFill>
                    <a:srgbClr val="CCCCCC"/>
                  </a:solidFill>
                  <a:prstDash val="solid"/>
                  <a:round/>
                  <a:headEnd len="sm" w="sm" type="none"/>
                  <a:tailEnd len="sm" w="sm" type="none"/>
                </a:ln>
                <a:effectLst>
                  <a:outerShdw blurRad="57150" rotWithShape="0" algn="bl" dir="5400000" dist="19050">
                    <a:srgbClr val="000000">
                      <a:alpha val="23000"/>
                    </a:srgbClr>
                  </a:outerShdw>
                </a:effectLst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800">
                    <a:latin typeface="Inter"/>
                    <a:ea typeface="Inter"/>
                    <a:cs typeface="Inter"/>
                    <a:sym typeface="Inter"/>
                  </a:endParaRPr>
                </a:p>
              </p:txBody>
            </p:sp>
            <p:sp>
              <p:nvSpPr>
                <p:cNvPr id="258" name="Google Shape;258;p14"/>
                <p:cNvSpPr/>
                <p:nvPr/>
              </p:nvSpPr>
              <p:spPr>
                <a:xfrm>
                  <a:off x="-2059625" y="4231875"/>
                  <a:ext cx="345900" cy="345900"/>
                </a:xfrm>
                <a:prstGeom prst="pie">
                  <a:avLst>
                    <a:gd fmla="val 16246149" name="adj1"/>
                    <a:gd fmla="val 19994338" name="adj2"/>
                  </a:avLst>
                </a:prstGeom>
                <a:solidFill>
                  <a:srgbClr val="FFFFFF"/>
                </a:solidFill>
                <a:ln cap="flat" cmpd="sng" w="28575">
                  <a:solidFill>
                    <a:srgbClr val="24DBC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259" name="Google Shape;259;p14"/>
                <p:cNvSpPr/>
                <p:nvPr/>
              </p:nvSpPr>
              <p:spPr>
                <a:xfrm>
                  <a:off x="-2043534" y="4243943"/>
                  <a:ext cx="320100" cy="320100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800">
                      <a:latin typeface="Inter"/>
                      <a:ea typeface="Inter"/>
                      <a:cs typeface="Inter"/>
                      <a:sym typeface="Inter"/>
                    </a:rPr>
                    <a:t>0:21</a:t>
                  </a:r>
                  <a:endParaRPr b="1" sz="800">
                    <a:latin typeface="Inter"/>
                    <a:ea typeface="Inter"/>
                    <a:cs typeface="Inter"/>
                    <a:sym typeface="Inter"/>
                  </a:endParaRPr>
                </a:p>
              </p:txBody>
            </p:sp>
          </p:grpSp>
          <p:sp>
            <p:nvSpPr>
              <p:cNvPr id="260" name="Google Shape;260;p14"/>
              <p:cNvSpPr/>
              <p:nvPr/>
            </p:nvSpPr>
            <p:spPr>
              <a:xfrm>
                <a:off x="-2168250" y="4143375"/>
                <a:ext cx="88500" cy="88500"/>
              </a:xfrm>
              <a:prstGeom prst="ellipse">
                <a:avLst/>
              </a:prstGeom>
              <a:solidFill>
                <a:srgbClr val="24DBC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261" name="Google Shape;261;p14"/>
            <p:cNvSpPr txBox="1"/>
            <p:nvPr/>
          </p:nvSpPr>
          <p:spPr>
            <a:xfrm>
              <a:off x="-4790786" y="8502315"/>
              <a:ext cx="2920500" cy="28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latin typeface="Inter"/>
                  <a:ea typeface="Inter"/>
                  <a:cs typeface="Inter"/>
                  <a:sym typeface="Inter"/>
                </a:rPr>
                <a:t>What do you think of this response?</a:t>
              </a:r>
              <a:endParaRPr b="1" sz="1200">
                <a:latin typeface="Inter"/>
                <a:ea typeface="Inter"/>
                <a:cs typeface="Inter"/>
                <a:sym typeface="Inter"/>
              </a:endParaRPr>
            </a:p>
          </p:txBody>
        </p:sp>
      </p:grpSp>
      <p:sp>
        <p:nvSpPr>
          <p:cNvPr id="262" name="Google Shape;262;p14"/>
          <p:cNvSpPr/>
          <p:nvPr/>
        </p:nvSpPr>
        <p:spPr>
          <a:xfrm>
            <a:off x="4477600" y="10236096"/>
            <a:ext cx="2856000" cy="6033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EFEFEF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9525">
              <a:srgbClr val="000000">
                <a:alpha val="3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Inter"/>
                <a:ea typeface="Inter"/>
                <a:cs typeface="Inter"/>
                <a:sym typeface="Inter"/>
              </a:rPr>
              <a:t>I like the vivid colors and the logo</a:t>
            </a:r>
            <a:endParaRPr sz="10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63" name="Google Shape;263;p14"/>
          <p:cNvSpPr/>
          <p:nvPr/>
        </p:nvSpPr>
        <p:spPr>
          <a:xfrm>
            <a:off x="4598175" y="11299925"/>
            <a:ext cx="2735400" cy="345900"/>
          </a:xfrm>
          <a:prstGeom prst="roundRect">
            <a:avLst>
              <a:gd fmla="val 16667" name="adj"/>
            </a:avLst>
          </a:prstGeom>
          <a:solidFill>
            <a:srgbClr val="0073E3"/>
          </a:solidFill>
          <a:ln>
            <a:noFill/>
          </a:ln>
          <a:effectLst>
            <a:outerShdw blurRad="57150" rotWithShape="0" algn="bl" dir="5340001" dist="19050">
              <a:srgbClr val="000000">
                <a:alpha val="3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Logo</a:t>
            </a:r>
            <a:endParaRPr sz="10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64" name="Google Shape;264;p14"/>
          <p:cNvSpPr/>
          <p:nvPr/>
        </p:nvSpPr>
        <p:spPr>
          <a:xfrm>
            <a:off x="4598175" y="12265325"/>
            <a:ext cx="2735400" cy="345900"/>
          </a:xfrm>
          <a:prstGeom prst="roundRect">
            <a:avLst>
              <a:gd fmla="val 16667" name="adj"/>
            </a:avLst>
          </a:prstGeom>
          <a:solidFill>
            <a:srgbClr val="0073E3"/>
          </a:solidFill>
          <a:ln>
            <a:noFill/>
          </a:ln>
          <a:effectLst>
            <a:outerShdw blurRad="57150" rotWithShape="0" algn="bl" dir="5340001" dist="19050">
              <a:srgbClr val="000000">
                <a:alpha val="3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Colors</a:t>
            </a:r>
            <a:endParaRPr sz="10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65" name="Google Shape;265;p14"/>
          <p:cNvSpPr/>
          <p:nvPr/>
        </p:nvSpPr>
        <p:spPr>
          <a:xfrm>
            <a:off x="4598200" y="11782625"/>
            <a:ext cx="2735400" cy="3459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EFEFEF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9525">
              <a:srgbClr val="000000">
                <a:alpha val="3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Inter"/>
                <a:ea typeface="Inter"/>
                <a:cs typeface="Inter"/>
                <a:sym typeface="Inter"/>
              </a:rPr>
              <a:t>Images</a:t>
            </a:r>
            <a:endParaRPr sz="10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66" name="Google Shape;266;p14"/>
          <p:cNvSpPr/>
          <p:nvPr/>
        </p:nvSpPr>
        <p:spPr>
          <a:xfrm>
            <a:off x="4393475" y="2143350"/>
            <a:ext cx="2417400" cy="6033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EFEFEF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9525">
              <a:srgbClr val="000000">
                <a:alpha val="3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Inter"/>
                <a:ea typeface="Inter"/>
                <a:cs typeface="Inter"/>
                <a:sym typeface="Inter"/>
              </a:rPr>
              <a:t>I like the vivid colors and th</a:t>
            </a:r>
            <a:r>
              <a:rPr b="1" lang="en" sz="1000">
                <a:latin typeface="Inter"/>
                <a:ea typeface="Inter"/>
                <a:cs typeface="Inter"/>
                <a:sym typeface="Inter"/>
              </a:rPr>
              <a:t>|</a:t>
            </a:r>
            <a:endParaRPr b="1" sz="10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67" name="Google Shape;267;p14"/>
          <p:cNvSpPr/>
          <p:nvPr/>
        </p:nvSpPr>
        <p:spPr>
          <a:xfrm>
            <a:off x="4759300" y="1271175"/>
            <a:ext cx="2051700" cy="547200"/>
          </a:xfrm>
          <a:prstGeom prst="roundRect">
            <a:avLst>
              <a:gd fmla="val 16667" name="adj"/>
            </a:avLst>
          </a:prstGeom>
          <a:solidFill>
            <a:srgbClr val="EFEFEF"/>
          </a:solidFill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9525">
              <a:srgbClr val="000000">
                <a:alpha val="3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Inter"/>
                <a:ea typeface="Inter"/>
                <a:cs typeface="Inter"/>
                <a:sym typeface="Inter"/>
              </a:rPr>
              <a:t>What do you like about the package design?</a:t>
            </a:r>
            <a:endParaRPr sz="1000">
              <a:latin typeface="Inter"/>
              <a:ea typeface="Inter"/>
              <a:cs typeface="Inter"/>
              <a:sym typeface="Inter"/>
            </a:endParaRPr>
          </a:p>
        </p:txBody>
      </p:sp>
      <p:grpSp>
        <p:nvGrpSpPr>
          <p:cNvPr id="268" name="Google Shape;268;p14"/>
          <p:cNvGrpSpPr/>
          <p:nvPr/>
        </p:nvGrpSpPr>
        <p:grpSpPr>
          <a:xfrm>
            <a:off x="4393050" y="1553376"/>
            <a:ext cx="2932533" cy="1064574"/>
            <a:chOff x="-4750975" y="1553376"/>
            <a:chExt cx="2932533" cy="1064574"/>
          </a:xfrm>
        </p:grpSpPr>
        <p:grpSp>
          <p:nvGrpSpPr>
            <p:cNvPr id="269" name="Google Shape;269;p14"/>
            <p:cNvGrpSpPr/>
            <p:nvPr/>
          </p:nvGrpSpPr>
          <p:grpSpPr>
            <a:xfrm>
              <a:off x="-2272967" y="1612823"/>
              <a:ext cx="454525" cy="434400"/>
              <a:chOff x="-2168250" y="4143375"/>
              <a:chExt cx="454525" cy="434400"/>
            </a:xfrm>
          </p:grpSpPr>
          <p:grpSp>
            <p:nvGrpSpPr>
              <p:cNvPr id="270" name="Google Shape;270;p14"/>
              <p:cNvGrpSpPr/>
              <p:nvPr/>
            </p:nvGrpSpPr>
            <p:grpSpPr>
              <a:xfrm>
                <a:off x="-2059625" y="4231875"/>
                <a:ext cx="345900" cy="345900"/>
                <a:chOff x="-2059625" y="4231875"/>
                <a:chExt cx="345900" cy="345900"/>
              </a:xfrm>
            </p:grpSpPr>
            <p:sp>
              <p:nvSpPr>
                <p:cNvPr id="271" name="Google Shape;271;p14"/>
                <p:cNvSpPr/>
                <p:nvPr/>
              </p:nvSpPr>
              <p:spPr>
                <a:xfrm>
                  <a:off x="-2059625" y="4231875"/>
                  <a:ext cx="345900" cy="345900"/>
                </a:xfrm>
                <a:prstGeom prst="ellipse">
                  <a:avLst/>
                </a:prstGeom>
                <a:solidFill>
                  <a:srgbClr val="FFFFFF"/>
                </a:solidFill>
                <a:ln cap="flat" cmpd="sng" w="28575">
                  <a:solidFill>
                    <a:srgbClr val="CCCCCC"/>
                  </a:solidFill>
                  <a:prstDash val="solid"/>
                  <a:round/>
                  <a:headEnd len="sm" w="sm" type="none"/>
                  <a:tailEnd len="sm" w="sm" type="none"/>
                </a:ln>
                <a:effectLst>
                  <a:outerShdw blurRad="57150" rotWithShape="0" algn="bl" dir="5400000" dist="19050">
                    <a:srgbClr val="000000">
                      <a:alpha val="23000"/>
                    </a:srgbClr>
                  </a:outerShdw>
                </a:effectLst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800">
                    <a:latin typeface="Inter"/>
                    <a:ea typeface="Inter"/>
                    <a:cs typeface="Inter"/>
                    <a:sym typeface="Inter"/>
                  </a:endParaRPr>
                </a:p>
              </p:txBody>
            </p:sp>
            <p:sp>
              <p:nvSpPr>
                <p:cNvPr id="272" name="Google Shape;272;p14"/>
                <p:cNvSpPr/>
                <p:nvPr/>
              </p:nvSpPr>
              <p:spPr>
                <a:xfrm>
                  <a:off x="-2059625" y="4231875"/>
                  <a:ext cx="345900" cy="345900"/>
                </a:xfrm>
                <a:prstGeom prst="pie">
                  <a:avLst>
                    <a:gd fmla="val 16246149" name="adj1"/>
                    <a:gd fmla="val 3304621" name="adj2"/>
                  </a:avLst>
                </a:prstGeom>
                <a:solidFill>
                  <a:srgbClr val="FFFFFF"/>
                </a:solidFill>
                <a:ln cap="flat" cmpd="sng" w="28575">
                  <a:solidFill>
                    <a:srgbClr val="24DBC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273" name="Google Shape;273;p14"/>
                <p:cNvSpPr/>
                <p:nvPr/>
              </p:nvSpPr>
              <p:spPr>
                <a:xfrm>
                  <a:off x="-2043534" y="4243943"/>
                  <a:ext cx="320100" cy="320100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800">
                      <a:latin typeface="Inter"/>
                      <a:ea typeface="Inter"/>
                      <a:cs typeface="Inter"/>
                      <a:sym typeface="Inter"/>
                    </a:rPr>
                    <a:t>0:57</a:t>
                  </a:r>
                  <a:endParaRPr b="1" sz="800">
                    <a:latin typeface="Inter"/>
                    <a:ea typeface="Inter"/>
                    <a:cs typeface="Inter"/>
                    <a:sym typeface="Inter"/>
                  </a:endParaRPr>
                </a:p>
              </p:txBody>
            </p:sp>
          </p:grpSp>
          <p:sp>
            <p:nvSpPr>
              <p:cNvPr id="274" name="Google Shape;274;p14"/>
              <p:cNvSpPr/>
              <p:nvPr/>
            </p:nvSpPr>
            <p:spPr>
              <a:xfrm>
                <a:off x="-2168250" y="4143375"/>
                <a:ext cx="88500" cy="88500"/>
              </a:xfrm>
              <a:prstGeom prst="ellipse">
                <a:avLst/>
              </a:prstGeom>
              <a:solidFill>
                <a:srgbClr val="24DBC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75" name="Google Shape;275;p14"/>
            <p:cNvGrpSpPr/>
            <p:nvPr/>
          </p:nvGrpSpPr>
          <p:grpSpPr>
            <a:xfrm>
              <a:off x="-2218662" y="2272050"/>
              <a:ext cx="345900" cy="345900"/>
              <a:chOff x="-2218662" y="2272050"/>
              <a:chExt cx="345900" cy="345900"/>
            </a:xfrm>
          </p:grpSpPr>
          <p:sp>
            <p:nvSpPr>
              <p:cNvPr id="276" name="Google Shape;276;p14"/>
              <p:cNvSpPr/>
              <p:nvPr/>
            </p:nvSpPr>
            <p:spPr>
              <a:xfrm>
                <a:off x="-2218662" y="2272050"/>
                <a:ext cx="345900" cy="345900"/>
              </a:xfrm>
              <a:prstGeom prst="ellipse">
                <a:avLst/>
              </a:prstGeom>
              <a:solidFill>
                <a:srgbClr val="0073E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grpSp>
            <p:nvGrpSpPr>
              <p:cNvPr id="277" name="Google Shape;277;p14"/>
              <p:cNvGrpSpPr/>
              <p:nvPr/>
            </p:nvGrpSpPr>
            <p:grpSpPr>
              <a:xfrm rot="2700000">
                <a:off x="-2122095" y="2384711"/>
                <a:ext cx="120599" cy="120599"/>
                <a:chOff x="-2140075" y="784427"/>
                <a:chExt cx="120600" cy="120600"/>
              </a:xfrm>
            </p:grpSpPr>
            <p:cxnSp>
              <p:nvCxnSpPr>
                <p:cNvPr id="278" name="Google Shape;278;p14"/>
                <p:cNvCxnSpPr/>
                <p:nvPr/>
              </p:nvCxnSpPr>
              <p:spPr>
                <a:xfrm>
                  <a:off x="-2140075" y="788450"/>
                  <a:ext cx="1206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79" name="Google Shape;279;p14"/>
                <p:cNvCxnSpPr/>
                <p:nvPr/>
              </p:nvCxnSpPr>
              <p:spPr>
                <a:xfrm rot="5400000">
                  <a:off x="-2083798" y="844727"/>
                  <a:ext cx="1206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  <p:pic>
          <p:nvPicPr>
            <p:cNvPr id="280" name="Google Shape;280;p14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-4750975" y="1553376"/>
              <a:ext cx="265000" cy="26500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35000"/>
                </a:srgbClr>
              </a:outerShdw>
            </a:effectLst>
          </p:spPr>
        </p:pic>
      </p:grpSp>
      <p:sp>
        <p:nvSpPr>
          <p:cNvPr id="281" name="Google Shape;281;p14"/>
          <p:cNvSpPr txBox="1"/>
          <p:nvPr/>
        </p:nvSpPr>
        <p:spPr>
          <a:xfrm>
            <a:off x="796500" y="9284066"/>
            <a:ext cx="7620000" cy="7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Additionally, you might be asked to categorize your</a:t>
            </a:r>
            <a:endParaRPr b="1" sz="1800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own response.</a:t>
            </a:r>
            <a:endParaRPr/>
          </a:p>
        </p:txBody>
      </p:sp>
      <p:sp>
        <p:nvSpPr>
          <p:cNvPr id="282" name="Google Shape;282;p14"/>
          <p:cNvSpPr/>
          <p:nvPr/>
        </p:nvSpPr>
        <p:spPr>
          <a:xfrm>
            <a:off x="225250" y="9397000"/>
            <a:ext cx="418200" cy="418500"/>
          </a:xfrm>
          <a:prstGeom prst="ellipse">
            <a:avLst/>
          </a:prstGeom>
          <a:solidFill>
            <a:srgbClr val="0073E3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3</a:t>
            </a:r>
            <a:endParaRPr b="1" sz="18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cxnSp>
        <p:nvCxnSpPr>
          <p:cNvPr id="283" name="Google Shape;283;p14"/>
          <p:cNvCxnSpPr>
            <a:stCxn id="212" idx="4"/>
            <a:endCxn id="282" idx="0"/>
          </p:cNvCxnSpPr>
          <p:nvPr/>
        </p:nvCxnSpPr>
        <p:spPr>
          <a:xfrm>
            <a:off x="434350" y="4329100"/>
            <a:ext cx="0" cy="5067900"/>
          </a:xfrm>
          <a:prstGeom prst="straightConnector1">
            <a:avLst/>
          </a:prstGeom>
          <a:noFill/>
          <a:ln cap="flat" cmpd="sng" w="28575">
            <a:solidFill>
              <a:srgbClr val="0073E3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84" name="Google Shape;284;p14"/>
          <p:cNvSpPr/>
          <p:nvPr/>
        </p:nvSpPr>
        <p:spPr>
          <a:xfrm rot="-553893">
            <a:off x="-6459194" y="3771270"/>
            <a:ext cx="5608237" cy="1456175"/>
          </a:xfrm>
          <a:prstGeom prst="rect">
            <a:avLst/>
          </a:prstGeom>
          <a:solidFill>
            <a:srgbClr val="FFCC20"/>
          </a:solidFill>
          <a:ln cap="flat" cmpd="sng" w="381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CONCEPT TESTING</a:t>
            </a:r>
            <a:endParaRPr b="1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5"/>
          <p:cNvSpPr/>
          <p:nvPr/>
        </p:nvSpPr>
        <p:spPr>
          <a:xfrm>
            <a:off x="-9100" y="9062125"/>
            <a:ext cx="7820100" cy="41967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15"/>
          <p:cNvSpPr/>
          <p:nvPr/>
        </p:nvSpPr>
        <p:spPr>
          <a:xfrm>
            <a:off x="-100062" y="-80450"/>
            <a:ext cx="7820100" cy="3411300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p15"/>
          <p:cNvSpPr txBox="1"/>
          <p:nvPr/>
        </p:nvSpPr>
        <p:spPr>
          <a:xfrm>
            <a:off x="796495" y="261257"/>
            <a:ext cx="6018000" cy="7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Inter"/>
                <a:ea typeface="Inter"/>
                <a:cs typeface="Inter"/>
                <a:sym typeface="Inter"/>
              </a:rPr>
              <a:t>How to be a participant</a:t>
            </a:r>
            <a:endParaRPr sz="30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92" name="Google Shape;292;p15"/>
          <p:cNvSpPr/>
          <p:nvPr/>
        </p:nvSpPr>
        <p:spPr>
          <a:xfrm>
            <a:off x="225250" y="1248025"/>
            <a:ext cx="418200" cy="418500"/>
          </a:xfrm>
          <a:prstGeom prst="ellipse">
            <a:avLst/>
          </a:prstGeom>
          <a:solidFill>
            <a:srgbClr val="0073E3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1</a:t>
            </a:r>
            <a:endParaRPr b="1" sz="18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93" name="Google Shape;293;p15"/>
          <p:cNvSpPr/>
          <p:nvPr/>
        </p:nvSpPr>
        <p:spPr>
          <a:xfrm>
            <a:off x="225250" y="3910600"/>
            <a:ext cx="418200" cy="418500"/>
          </a:xfrm>
          <a:prstGeom prst="ellipse">
            <a:avLst/>
          </a:prstGeom>
          <a:solidFill>
            <a:srgbClr val="0073E3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2</a:t>
            </a:r>
            <a:endParaRPr b="1" sz="18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cxnSp>
        <p:nvCxnSpPr>
          <p:cNvPr id="294" name="Google Shape;294;p15"/>
          <p:cNvCxnSpPr>
            <a:stCxn id="292" idx="4"/>
            <a:endCxn id="293" idx="0"/>
          </p:cNvCxnSpPr>
          <p:nvPr/>
        </p:nvCxnSpPr>
        <p:spPr>
          <a:xfrm>
            <a:off x="434350" y="1666525"/>
            <a:ext cx="0" cy="2244000"/>
          </a:xfrm>
          <a:prstGeom prst="straightConnector1">
            <a:avLst/>
          </a:prstGeom>
          <a:noFill/>
          <a:ln cap="flat" cmpd="sng" w="28575">
            <a:solidFill>
              <a:srgbClr val="0073E3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95" name="Google Shape;295;p15"/>
          <p:cNvSpPr txBox="1"/>
          <p:nvPr/>
        </p:nvSpPr>
        <p:spPr>
          <a:xfrm>
            <a:off x="788443" y="1098975"/>
            <a:ext cx="3250500" cy="217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Inter"/>
                <a:ea typeface="Inter"/>
                <a:cs typeface="Inter"/>
                <a:sym typeface="Inter"/>
              </a:rPr>
              <a:t>The Moderator asks the group a question.</a:t>
            </a:r>
            <a:endParaRPr b="1" sz="1800"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Inter"/>
                <a:ea typeface="Inter"/>
                <a:cs typeface="Inter"/>
                <a:sym typeface="Inter"/>
              </a:rPr>
              <a:t>You respond to the question in your own words.</a:t>
            </a:r>
            <a:endParaRPr b="1" sz="18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96" name="Google Shape;296;p15"/>
          <p:cNvSpPr txBox="1"/>
          <p:nvPr/>
        </p:nvSpPr>
        <p:spPr>
          <a:xfrm>
            <a:off x="788450" y="3818223"/>
            <a:ext cx="6243300" cy="103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Inter"/>
                <a:ea typeface="Inter"/>
                <a:cs typeface="Inter"/>
                <a:sym typeface="Inter"/>
              </a:rPr>
              <a:t>Then, you vote on other participant responses via two different exercises.</a:t>
            </a:r>
            <a:endParaRPr b="1" sz="1800">
              <a:latin typeface="Inter"/>
              <a:ea typeface="Inter"/>
              <a:cs typeface="Inter"/>
              <a:sym typeface="Inter"/>
            </a:endParaRPr>
          </a:p>
        </p:txBody>
      </p:sp>
      <p:grpSp>
        <p:nvGrpSpPr>
          <p:cNvPr id="297" name="Google Shape;297;p15"/>
          <p:cNvGrpSpPr/>
          <p:nvPr/>
        </p:nvGrpSpPr>
        <p:grpSpPr>
          <a:xfrm>
            <a:off x="876950" y="7146150"/>
            <a:ext cx="4786975" cy="1456200"/>
            <a:chOff x="-8278700" y="7755750"/>
            <a:chExt cx="4786975" cy="1456200"/>
          </a:xfrm>
        </p:grpSpPr>
        <p:sp>
          <p:nvSpPr>
            <p:cNvPr id="298" name="Google Shape;298;p15"/>
            <p:cNvSpPr/>
            <p:nvPr/>
          </p:nvSpPr>
          <p:spPr>
            <a:xfrm>
              <a:off x="-8278700" y="7923300"/>
              <a:ext cx="3073200" cy="1121100"/>
            </a:xfrm>
            <a:prstGeom prst="roundRect">
              <a:avLst>
                <a:gd fmla="val 9327" name="adj"/>
              </a:avLst>
            </a:prstGeom>
            <a:solidFill>
              <a:srgbClr val="FFFFFF"/>
            </a:solidFill>
            <a:ln cap="flat" cmpd="sng" w="28575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solidFill>
                    <a:srgbClr val="0073E3"/>
                  </a:solidFill>
                  <a:latin typeface="Inter"/>
                  <a:ea typeface="Inter"/>
                  <a:cs typeface="Inter"/>
                  <a:sym typeface="Inter"/>
                </a:rPr>
                <a:t>What do you think of this response?</a:t>
              </a:r>
              <a:endParaRPr b="1" sz="1200">
                <a:solidFill>
                  <a:srgbClr val="0073E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solidFill>
                    <a:schemeClr val="dk1"/>
                  </a:solidFill>
                  <a:latin typeface="Inter"/>
                  <a:ea typeface="Inter"/>
                  <a:cs typeface="Inter"/>
                  <a:sym typeface="Inter"/>
                </a:rPr>
                <a:t>Select whether you agree or disagree with the response shown. Continue voting until the time runs out.</a:t>
              </a:r>
              <a:endParaRPr sz="1200">
                <a:latin typeface="Inter"/>
                <a:ea typeface="Inter"/>
                <a:cs typeface="Inter"/>
                <a:sym typeface="Inter"/>
              </a:endParaRPr>
            </a:p>
          </p:txBody>
        </p:sp>
        <p:sp>
          <p:nvSpPr>
            <p:cNvPr id="299" name="Google Shape;299;p15"/>
            <p:cNvSpPr/>
            <p:nvPr/>
          </p:nvSpPr>
          <p:spPr>
            <a:xfrm>
              <a:off x="-4947925" y="7755750"/>
              <a:ext cx="1456200" cy="14562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300" name="Google Shape;300;p15"/>
            <p:cNvCxnSpPr>
              <a:stCxn id="299" idx="2"/>
              <a:endCxn id="298" idx="3"/>
            </p:cNvCxnSpPr>
            <p:nvPr/>
          </p:nvCxnSpPr>
          <p:spPr>
            <a:xfrm rot="10800000">
              <a:off x="-5205625" y="8483850"/>
              <a:ext cx="257700" cy="0"/>
            </a:xfrm>
            <a:prstGeom prst="straightConnector1">
              <a:avLst/>
            </a:prstGeom>
            <a:noFill/>
            <a:ln cap="flat" cmpd="sng" w="28575">
              <a:solidFill>
                <a:schemeClr val="lt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01" name="Google Shape;301;p15"/>
          <p:cNvGrpSpPr/>
          <p:nvPr/>
        </p:nvGrpSpPr>
        <p:grpSpPr>
          <a:xfrm>
            <a:off x="876950" y="4777500"/>
            <a:ext cx="4786975" cy="1456200"/>
            <a:chOff x="-8278700" y="5158500"/>
            <a:chExt cx="4786975" cy="1456200"/>
          </a:xfrm>
        </p:grpSpPr>
        <p:sp>
          <p:nvSpPr>
            <p:cNvPr id="302" name="Google Shape;302;p15"/>
            <p:cNvSpPr/>
            <p:nvPr/>
          </p:nvSpPr>
          <p:spPr>
            <a:xfrm>
              <a:off x="-8278700" y="5326050"/>
              <a:ext cx="3073200" cy="1121100"/>
            </a:xfrm>
            <a:prstGeom prst="roundRect">
              <a:avLst>
                <a:gd fmla="val 9327" name="adj"/>
              </a:avLst>
            </a:prstGeom>
            <a:solidFill>
              <a:srgbClr val="FFFFFF"/>
            </a:solidFill>
            <a:ln cap="flat" cmpd="sng" w="28575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 sz="1200">
                  <a:solidFill>
                    <a:srgbClr val="0073E3"/>
                  </a:solidFill>
                  <a:latin typeface="Inter"/>
                  <a:ea typeface="Inter"/>
                  <a:cs typeface="Inter"/>
                  <a:sym typeface="Inter"/>
                </a:rPr>
                <a:t>Which response do you prefer?</a:t>
              </a:r>
              <a:endParaRPr b="1" sz="1200">
                <a:solidFill>
                  <a:srgbClr val="0073E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 sz="1200">
                  <a:solidFill>
                    <a:schemeClr val="dk1"/>
                  </a:solidFill>
                  <a:latin typeface="Inter"/>
                  <a:ea typeface="Inter"/>
                  <a:cs typeface="Inter"/>
                  <a:sym typeface="Inter"/>
                </a:rPr>
                <a:t>Select which response you agree with more by clicking on it. Continue voting until the time runs out.</a:t>
              </a:r>
              <a:endParaRPr sz="1200">
                <a:latin typeface="Inter"/>
                <a:ea typeface="Inter"/>
                <a:cs typeface="Inter"/>
                <a:sym typeface="Inter"/>
              </a:endParaRPr>
            </a:p>
          </p:txBody>
        </p:sp>
        <p:sp>
          <p:nvSpPr>
            <p:cNvPr id="303" name="Google Shape;303;p15"/>
            <p:cNvSpPr/>
            <p:nvPr/>
          </p:nvSpPr>
          <p:spPr>
            <a:xfrm>
              <a:off x="-4947925" y="5158500"/>
              <a:ext cx="1456200" cy="14562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304" name="Google Shape;304;p15"/>
            <p:cNvCxnSpPr>
              <a:stCxn id="303" idx="2"/>
              <a:endCxn id="302" idx="3"/>
            </p:cNvCxnSpPr>
            <p:nvPr/>
          </p:nvCxnSpPr>
          <p:spPr>
            <a:xfrm rot="10800000">
              <a:off x="-5205625" y="5886600"/>
              <a:ext cx="257700" cy="0"/>
            </a:xfrm>
            <a:prstGeom prst="straightConnector1">
              <a:avLst/>
            </a:prstGeom>
            <a:noFill/>
            <a:ln cap="flat" cmpd="sng" w="28575">
              <a:solidFill>
                <a:schemeClr val="lt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05" name="Google Shape;305;p15"/>
          <p:cNvGrpSpPr/>
          <p:nvPr/>
        </p:nvGrpSpPr>
        <p:grpSpPr>
          <a:xfrm>
            <a:off x="876950" y="10480775"/>
            <a:ext cx="4786975" cy="1456200"/>
            <a:chOff x="-8278700" y="10556975"/>
            <a:chExt cx="4786975" cy="1456200"/>
          </a:xfrm>
        </p:grpSpPr>
        <p:sp>
          <p:nvSpPr>
            <p:cNvPr id="306" name="Google Shape;306;p15"/>
            <p:cNvSpPr/>
            <p:nvPr/>
          </p:nvSpPr>
          <p:spPr>
            <a:xfrm>
              <a:off x="-8278700" y="10853225"/>
              <a:ext cx="3073200" cy="863700"/>
            </a:xfrm>
            <a:prstGeom prst="roundRect">
              <a:avLst>
                <a:gd fmla="val 9327" name="adj"/>
              </a:avLst>
            </a:prstGeom>
            <a:solidFill>
              <a:srgbClr val="FFFFFF"/>
            </a:solidFill>
            <a:ln cap="flat" cmpd="sng" w="28575">
              <a:solidFill>
                <a:srgbClr val="CCCCC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solidFill>
                    <a:srgbClr val="0073E3"/>
                  </a:solidFill>
                  <a:latin typeface="Inter"/>
                  <a:ea typeface="Inter"/>
                  <a:cs typeface="Inter"/>
                  <a:sym typeface="Inter"/>
                </a:rPr>
                <a:t>Select all categories that apply:</a:t>
              </a:r>
              <a:endParaRPr b="1" sz="1200">
                <a:solidFill>
                  <a:srgbClr val="0073E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latin typeface="Inter"/>
                  <a:ea typeface="Inter"/>
                  <a:cs typeface="Inter"/>
                  <a:sym typeface="Inter"/>
                </a:rPr>
                <a:t>Select all categories that apply to your personal story or experience.</a:t>
              </a:r>
              <a:endParaRPr b="1" sz="1200">
                <a:latin typeface="Inter"/>
                <a:ea typeface="Inter"/>
                <a:cs typeface="Inter"/>
                <a:sym typeface="Inter"/>
              </a:endParaRPr>
            </a:p>
          </p:txBody>
        </p:sp>
        <p:sp>
          <p:nvSpPr>
            <p:cNvPr id="307" name="Google Shape;307;p15"/>
            <p:cNvSpPr/>
            <p:nvPr/>
          </p:nvSpPr>
          <p:spPr>
            <a:xfrm>
              <a:off x="-4947925" y="10556975"/>
              <a:ext cx="1456200" cy="1456200"/>
            </a:xfrm>
            <a:prstGeom prst="ellipse">
              <a:avLst/>
            </a:prstGeom>
            <a:solidFill>
              <a:srgbClr val="CCCCC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308" name="Google Shape;308;p15"/>
            <p:cNvCxnSpPr>
              <a:stCxn id="307" idx="2"/>
              <a:endCxn id="306" idx="3"/>
            </p:cNvCxnSpPr>
            <p:nvPr/>
          </p:nvCxnSpPr>
          <p:spPr>
            <a:xfrm rot="10800000">
              <a:off x="-5205625" y="11285075"/>
              <a:ext cx="257700" cy="0"/>
            </a:xfrm>
            <a:prstGeom prst="straightConnector1">
              <a:avLst/>
            </a:prstGeom>
            <a:noFill/>
            <a:ln cap="flat" cmpd="sng" w="28575">
              <a:solidFill>
                <a:srgbClr val="CCCCCC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309" name="Google Shape;309;p15"/>
          <p:cNvSpPr/>
          <p:nvPr/>
        </p:nvSpPr>
        <p:spPr>
          <a:xfrm>
            <a:off x="4549900" y="5540375"/>
            <a:ext cx="2783700" cy="603300"/>
          </a:xfrm>
          <a:prstGeom prst="roundRect">
            <a:avLst>
              <a:gd fmla="val 16667" name="adj"/>
            </a:avLst>
          </a:prstGeom>
          <a:solidFill>
            <a:srgbClr val="0073E3"/>
          </a:solidFill>
          <a:ln>
            <a:noFill/>
          </a:ln>
          <a:effectLst>
            <a:outerShdw blurRad="57150" rotWithShape="0" algn="bl" dir="5340001" dist="19050">
              <a:srgbClr val="000000">
                <a:alpha val="3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It doesn't feel like work. We are still a family.</a:t>
            </a:r>
            <a:endParaRPr sz="10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10" name="Google Shape;310;p15"/>
          <p:cNvSpPr/>
          <p:nvPr/>
        </p:nvSpPr>
        <p:spPr>
          <a:xfrm>
            <a:off x="4549900" y="4832400"/>
            <a:ext cx="2783700" cy="6033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EFEFEF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9525">
              <a:srgbClr val="000000">
                <a:alpha val="3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Great leadership in product innovation and the roadmap looks strong</a:t>
            </a:r>
            <a:endParaRPr sz="1000">
              <a:latin typeface="Inter"/>
              <a:ea typeface="Inter"/>
              <a:cs typeface="Inter"/>
              <a:sym typeface="Inter"/>
            </a:endParaRPr>
          </a:p>
        </p:txBody>
      </p:sp>
      <p:grpSp>
        <p:nvGrpSpPr>
          <p:cNvPr id="311" name="Google Shape;311;p15"/>
          <p:cNvGrpSpPr/>
          <p:nvPr/>
        </p:nvGrpSpPr>
        <p:grpSpPr>
          <a:xfrm>
            <a:off x="4377164" y="4329298"/>
            <a:ext cx="2972344" cy="2264952"/>
            <a:chOff x="-4790786" y="4710298"/>
            <a:chExt cx="2972344" cy="2264952"/>
          </a:xfrm>
        </p:grpSpPr>
        <p:sp>
          <p:nvSpPr>
            <p:cNvPr id="312" name="Google Shape;312;p15"/>
            <p:cNvSpPr txBox="1"/>
            <p:nvPr/>
          </p:nvSpPr>
          <p:spPr>
            <a:xfrm>
              <a:off x="-4790786" y="4859409"/>
              <a:ext cx="2920500" cy="28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latin typeface="Inter"/>
                  <a:ea typeface="Inter"/>
                  <a:cs typeface="Inter"/>
                  <a:sym typeface="Inter"/>
                </a:rPr>
                <a:t>Which response do you prefer?</a:t>
              </a:r>
              <a:endParaRPr b="1" sz="1200">
                <a:latin typeface="Inter"/>
                <a:ea typeface="Inter"/>
                <a:cs typeface="Inter"/>
                <a:sym typeface="Inter"/>
              </a:endParaRPr>
            </a:p>
          </p:txBody>
        </p:sp>
        <p:sp>
          <p:nvSpPr>
            <p:cNvPr id="313" name="Google Shape;313;p15"/>
            <p:cNvSpPr/>
            <p:nvPr/>
          </p:nvSpPr>
          <p:spPr>
            <a:xfrm>
              <a:off x="-4690450" y="6629350"/>
              <a:ext cx="2856000" cy="345900"/>
            </a:xfrm>
            <a:prstGeom prst="roundRect">
              <a:avLst>
                <a:gd fmla="val 16667" name="adj"/>
              </a:avLst>
            </a:prstGeom>
            <a:solidFill>
              <a:srgbClr val="C9DAF9"/>
            </a:solidFill>
            <a:ln>
              <a:noFill/>
            </a:ln>
            <a:effectLst>
              <a:outerShdw blurRad="57150" rotWithShape="0" algn="bl" dir="5340001" dist="19050">
                <a:srgbClr val="000000">
                  <a:alpha val="35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0073E3"/>
                  </a:solidFill>
                  <a:latin typeface="Inter"/>
                  <a:ea typeface="Inter"/>
                  <a:cs typeface="Inter"/>
                  <a:sym typeface="Inter"/>
                </a:rPr>
                <a:t>I can’t decide</a:t>
              </a:r>
              <a:endParaRPr sz="1000">
                <a:solidFill>
                  <a:srgbClr val="0073E3"/>
                </a:solidFill>
                <a:latin typeface="Inter"/>
                <a:ea typeface="Inter"/>
                <a:cs typeface="Inter"/>
                <a:sym typeface="Inter"/>
              </a:endParaRPr>
            </a:p>
          </p:txBody>
        </p:sp>
        <p:cxnSp>
          <p:nvCxnSpPr>
            <p:cNvPr id="314" name="Google Shape;314;p15"/>
            <p:cNvCxnSpPr/>
            <p:nvPr/>
          </p:nvCxnSpPr>
          <p:spPr>
            <a:xfrm>
              <a:off x="-4682425" y="5213400"/>
              <a:ext cx="0" cy="1311300"/>
            </a:xfrm>
            <a:prstGeom prst="straightConnector1">
              <a:avLst/>
            </a:prstGeom>
            <a:noFill/>
            <a:ln cap="flat" cmpd="sng" w="19050">
              <a:solidFill>
                <a:srgbClr val="0073E3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15" name="Google Shape;315;p15"/>
            <p:cNvGrpSpPr/>
            <p:nvPr/>
          </p:nvGrpSpPr>
          <p:grpSpPr>
            <a:xfrm>
              <a:off x="-2272967" y="4710298"/>
              <a:ext cx="454525" cy="434400"/>
              <a:chOff x="-2168250" y="4143375"/>
              <a:chExt cx="454525" cy="434400"/>
            </a:xfrm>
          </p:grpSpPr>
          <p:grpSp>
            <p:nvGrpSpPr>
              <p:cNvPr id="316" name="Google Shape;316;p15"/>
              <p:cNvGrpSpPr/>
              <p:nvPr/>
            </p:nvGrpSpPr>
            <p:grpSpPr>
              <a:xfrm>
                <a:off x="-2059625" y="4231875"/>
                <a:ext cx="345900" cy="345900"/>
                <a:chOff x="-2059625" y="4231875"/>
                <a:chExt cx="345900" cy="345900"/>
              </a:xfrm>
            </p:grpSpPr>
            <p:sp>
              <p:nvSpPr>
                <p:cNvPr id="317" name="Google Shape;317;p15"/>
                <p:cNvSpPr/>
                <p:nvPr/>
              </p:nvSpPr>
              <p:spPr>
                <a:xfrm>
                  <a:off x="-2059625" y="4231875"/>
                  <a:ext cx="345900" cy="345900"/>
                </a:xfrm>
                <a:prstGeom prst="ellipse">
                  <a:avLst/>
                </a:prstGeom>
                <a:solidFill>
                  <a:srgbClr val="FFFFFF"/>
                </a:solidFill>
                <a:ln cap="flat" cmpd="sng" w="28575">
                  <a:solidFill>
                    <a:srgbClr val="CCCCCC"/>
                  </a:solidFill>
                  <a:prstDash val="solid"/>
                  <a:round/>
                  <a:headEnd len="sm" w="sm" type="none"/>
                  <a:tailEnd len="sm" w="sm" type="none"/>
                </a:ln>
                <a:effectLst>
                  <a:outerShdw blurRad="57150" rotWithShape="0" algn="bl" dir="5400000" dist="19050">
                    <a:srgbClr val="000000">
                      <a:alpha val="23000"/>
                    </a:srgbClr>
                  </a:outerShdw>
                </a:effectLst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800">
                    <a:latin typeface="Inter"/>
                    <a:ea typeface="Inter"/>
                    <a:cs typeface="Inter"/>
                    <a:sym typeface="Inter"/>
                  </a:endParaRPr>
                </a:p>
              </p:txBody>
            </p:sp>
            <p:sp>
              <p:nvSpPr>
                <p:cNvPr id="318" name="Google Shape;318;p15"/>
                <p:cNvSpPr/>
                <p:nvPr/>
              </p:nvSpPr>
              <p:spPr>
                <a:xfrm>
                  <a:off x="-2059625" y="4231875"/>
                  <a:ext cx="345900" cy="345900"/>
                </a:xfrm>
                <a:prstGeom prst="pie">
                  <a:avLst>
                    <a:gd fmla="val 16246149" name="adj1"/>
                    <a:gd fmla="val 3304621" name="adj2"/>
                  </a:avLst>
                </a:prstGeom>
                <a:solidFill>
                  <a:srgbClr val="FFFFFF"/>
                </a:solidFill>
                <a:ln cap="flat" cmpd="sng" w="28575">
                  <a:solidFill>
                    <a:srgbClr val="24DBC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319" name="Google Shape;319;p15"/>
                <p:cNvSpPr/>
                <p:nvPr/>
              </p:nvSpPr>
              <p:spPr>
                <a:xfrm>
                  <a:off x="-2043534" y="4243943"/>
                  <a:ext cx="320100" cy="320100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800">
                      <a:latin typeface="Inter"/>
                      <a:ea typeface="Inter"/>
                      <a:cs typeface="Inter"/>
                      <a:sym typeface="Inter"/>
                    </a:rPr>
                    <a:t>0:57</a:t>
                  </a:r>
                  <a:endParaRPr b="1" sz="800">
                    <a:latin typeface="Inter"/>
                    <a:ea typeface="Inter"/>
                    <a:cs typeface="Inter"/>
                    <a:sym typeface="Inter"/>
                  </a:endParaRPr>
                </a:p>
              </p:txBody>
            </p:sp>
          </p:grpSp>
          <p:sp>
            <p:nvSpPr>
              <p:cNvPr id="320" name="Google Shape;320;p15"/>
              <p:cNvSpPr/>
              <p:nvPr/>
            </p:nvSpPr>
            <p:spPr>
              <a:xfrm>
                <a:off x="-2168250" y="4143375"/>
                <a:ext cx="88500" cy="88500"/>
              </a:xfrm>
              <a:prstGeom prst="ellipse">
                <a:avLst/>
              </a:prstGeom>
              <a:solidFill>
                <a:srgbClr val="24DBC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321" name="Google Shape;321;p15"/>
          <p:cNvSpPr/>
          <p:nvPr/>
        </p:nvSpPr>
        <p:spPr>
          <a:xfrm>
            <a:off x="4477600" y="7401686"/>
            <a:ext cx="2856000" cy="4344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EFEFEF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9525">
              <a:srgbClr val="000000">
                <a:alpha val="3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Management is committed to retention</a:t>
            </a:r>
            <a:endParaRPr sz="1000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Inter"/>
              <a:ea typeface="Inter"/>
              <a:cs typeface="Inter"/>
              <a:sym typeface="Inter"/>
            </a:endParaRPr>
          </a:p>
        </p:txBody>
      </p:sp>
      <p:grpSp>
        <p:nvGrpSpPr>
          <p:cNvPr id="322" name="Google Shape;322;p15"/>
          <p:cNvGrpSpPr/>
          <p:nvPr/>
        </p:nvGrpSpPr>
        <p:grpSpPr>
          <a:xfrm>
            <a:off x="4377164" y="9734871"/>
            <a:ext cx="2972344" cy="2876341"/>
            <a:chOff x="-4790786" y="9811071"/>
            <a:chExt cx="2972344" cy="2876341"/>
          </a:xfrm>
        </p:grpSpPr>
        <p:sp>
          <p:nvSpPr>
            <p:cNvPr id="323" name="Google Shape;323;p15"/>
            <p:cNvSpPr/>
            <p:nvPr/>
          </p:nvSpPr>
          <p:spPr>
            <a:xfrm>
              <a:off x="-4654025" y="10169350"/>
              <a:ext cx="808200" cy="217200"/>
            </a:xfrm>
            <a:prstGeom prst="roundRect">
              <a:avLst>
                <a:gd fmla="val 16667" name="adj"/>
              </a:avLst>
            </a:prstGeom>
            <a:solidFill>
              <a:srgbClr val="FFCC20"/>
            </a:solidFill>
            <a:ln>
              <a:noFill/>
            </a:ln>
          </p:spPr>
          <p:txBody>
            <a:bodyPr anchorCtr="0" anchor="ctr" bIns="91425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latin typeface="Inter"/>
                  <a:ea typeface="Inter"/>
                  <a:cs typeface="Inter"/>
                  <a:sym typeface="Inter"/>
                </a:rPr>
                <a:t>Your Response</a:t>
              </a:r>
              <a:endParaRPr sz="700">
                <a:latin typeface="Inter"/>
                <a:ea typeface="Inter"/>
                <a:cs typeface="Inter"/>
                <a:sym typeface="Inter"/>
              </a:endParaRPr>
            </a:p>
          </p:txBody>
        </p:sp>
        <p:grpSp>
          <p:nvGrpSpPr>
            <p:cNvPr id="324" name="Google Shape;324;p15"/>
            <p:cNvGrpSpPr/>
            <p:nvPr/>
          </p:nvGrpSpPr>
          <p:grpSpPr>
            <a:xfrm>
              <a:off x="-2272967" y="9811071"/>
              <a:ext cx="454525" cy="434400"/>
              <a:chOff x="-2168250" y="4143375"/>
              <a:chExt cx="454525" cy="434400"/>
            </a:xfrm>
          </p:grpSpPr>
          <p:grpSp>
            <p:nvGrpSpPr>
              <p:cNvPr id="325" name="Google Shape;325;p15"/>
              <p:cNvGrpSpPr/>
              <p:nvPr/>
            </p:nvGrpSpPr>
            <p:grpSpPr>
              <a:xfrm>
                <a:off x="-2059625" y="4231875"/>
                <a:ext cx="345900" cy="345900"/>
                <a:chOff x="-2059625" y="4231875"/>
                <a:chExt cx="345900" cy="345900"/>
              </a:xfrm>
            </p:grpSpPr>
            <p:sp>
              <p:nvSpPr>
                <p:cNvPr id="326" name="Google Shape;326;p15"/>
                <p:cNvSpPr/>
                <p:nvPr/>
              </p:nvSpPr>
              <p:spPr>
                <a:xfrm>
                  <a:off x="-2059625" y="4231875"/>
                  <a:ext cx="345900" cy="345900"/>
                </a:xfrm>
                <a:prstGeom prst="ellipse">
                  <a:avLst/>
                </a:prstGeom>
                <a:solidFill>
                  <a:srgbClr val="FFFFFF"/>
                </a:solidFill>
                <a:ln cap="flat" cmpd="sng" w="28575">
                  <a:solidFill>
                    <a:srgbClr val="CCCCCC"/>
                  </a:solidFill>
                  <a:prstDash val="solid"/>
                  <a:round/>
                  <a:headEnd len="sm" w="sm" type="none"/>
                  <a:tailEnd len="sm" w="sm" type="none"/>
                </a:ln>
                <a:effectLst>
                  <a:outerShdw blurRad="57150" rotWithShape="0" algn="bl" dir="5400000" dist="19050">
                    <a:srgbClr val="000000">
                      <a:alpha val="23000"/>
                    </a:srgbClr>
                  </a:outerShdw>
                </a:effectLst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800">
                    <a:latin typeface="Inter"/>
                    <a:ea typeface="Inter"/>
                    <a:cs typeface="Inter"/>
                    <a:sym typeface="Inter"/>
                  </a:endParaRPr>
                </a:p>
              </p:txBody>
            </p:sp>
            <p:sp>
              <p:nvSpPr>
                <p:cNvPr id="327" name="Google Shape;327;p15"/>
                <p:cNvSpPr/>
                <p:nvPr/>
              </p:nvSpPr>
              <p:spPr>
                <a:xfrm>
                  <a:off x="-2059625" y="4231875"/>
                  <a:ext cx="345900" cy="345900"/>
                </a:xfrm>
                <a:prstGeom prst="pie">
                  <a:avLst>
                    <a:gd fmla="val 16246149" name="adj1"/>
                    <a:gd fmla="val 8912286" name="adj2"/>
                  </a:avLst>
                </a:prstGeom>
                <a:solidFill>
                  <a:srgbClr val="FFFFFF"/>
                </a:solidFill>
                <a:ln cap="flat" cmpd="sng" w="28575">
                  <a:solidFill>
                    <a:srgbClr val="24DBC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328" name="Google Shape;328;p15"/>
                <p:cNvSpPr/>
                <p:nvPr/>
              </p:nvSpPr>
              <p:spPr>
                <a:xfrm>
                  <a:off x="-2043534" y="4243943"/>
                  <a:ext cx="320100" cy="320100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800">
                      <a:latin typeface="Inter"/>
                      <a:ea typeface="Inter"/>
                      <a:cs typeface="Inter"/>
                      <a:sym typeface="Inter"/>
                    </a:rPr>
                    <a:t>1:36</a:t>
                  </a:r>
                  <a:endParaRPr b="1" sz="800">
                    <a:latin typeface="Inter"/>
                    <a:ea typeface="Inter"/>
                    <a:cs typeface="Inter"/>
                    <a:sym typeface="Inter"/>
                  </a:endParaRPr>
                </a:p>
              </p:txBody>
            </p:sp>
          </p:grpSp>
          <p:sp>
            <p:nvSpPr>
              <p:cNvPr id="329" name="Google Shape;329;p15"/>
              <p:cNvSpPr/>
              <p:nvPr/>
            </p:nvSpPr>
            <p:spPr>
              <a:xfrm>
                <a:off x="-2168250" y="4143375"/>
                <a:ext cx="88500" cy="88500"/>
              </a:xfrm>
              <a:prstGeom prst="ellipse">
                <a:avLst/>
              </a:prstGeom>
              <a:solidFill>
                <a:srgbClr val="24DBC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330" name="Google Shape;330;p15"/>
            <p:cNvSpPr txBox="1"/>
            <p:nvPr/>
          </p:nvSpPr>
          <p:spPr>
            <a:xfrm>
              <a:off x="-4790786" y="10975699"/>
              <a:ext cx="2920500" cy="28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latin typeface="Inter"/>
                  <a:ea typeface="Inter"/>
                  <a:cs typeface="Inter"/>
                  <a:sym typeface="Inter"/>
                </a:rPr>
                <a:t>Select all categories that apply:</a:t>
              </a:r>
              <a:endParaRPr b="1" sz="1200">
                <a:latin typeface="Inter"/>
                <a:ea typeface="Inter"/>
                <a:cs typeface="Inter"/>
                <a:sym typeface="Inter"/>
              </a:endParaRPr>
            </a:p>
          </p:txBody>
        </p:sp>
        <p:cxnSp>
          <p:nvCxnSpPr>
            <p:cNvPr id="331" name="Google Shape;331;p15"/>
            <p:cNvCxnSpPr/>
            <p:nvPr/>
          </p:nvCxnSpPr>
          <p:spPr>
            <a:xfrm>
              <a:off x="-4682425" y="11376113"/>
              <a:ext cx="0" cy="1311300"/>
            </a:xfrm>
            <a:prstGeom prst="straightConnector1">
              <a:avLst/>
            </a:prstGeom>
            <a:noFill/>
            <a:ln cap="flat" cmpd="sng" w="19050">
              <a:solidFill>
                <a:srgbClr val="0073E3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32" name="Google Shape;332;p15"/>
          <p:cNvGrpSpPr/>
          <p:nvPr/>
        </p:nvGrpSpPr>
        <p:grpSpPr>
          <a:xfrm>
            <a:off x="4356512" y="6892446"/>
            <a:ext cx="2992996" cy="1800754"/>
            <a:chOff x="-4811438" y="7502046"/>
            <a:chExt cx="2992996" cy="1800754"/>
          </a:xfrm>
        </p:grpSpPr>
        <p:sp>
          <p:nvSpPr>
            <p:cNvPr id="333" name="Google Shape;333;p15"/>
            <p:cNvSpPr/>
            <p:nvPr/>
          </p:nvSpPr>
          <p:spPr>
            <a:xfrm>
              <a:off x="-4690450" y="8906200"/>
              <a:ext cx="1347600" cy="396600"/>
            </a:xfrm>
            <a:prstGeom prst="roundRect">
              <a:avLst>
                <a:gd fmla="val 16667" name="adj"/>
              </a:avLst>
            </a:prstGeom>
            <a:solidFill>
              <a:srgbClr val="0073E3"/>
            </a:solidFill>
            <a:ln>
              <a:noFill/>
            </a:ln>
            <a:effectLst>
              <a:outerShdw blurRad="57150" rotWithShape="0" algn="bl" dir="5340001" dist="19050">
                <a:srgbClr val="000000">
                  <a:alpha val="35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000">
                  <a:solidFill>
                    <a:schemeClr val="lt1"/>
                  </a:solidFill>
                  <a:latin typeface="Inter"/>
                  <a:ea typeface="Inter"/>
                  <a:cs typeface="Inter"/>
                  <a:sym typeface="Inter"/>
                </a:rPr>
                <a:t>I agree</a:t>
              </a:r>
              <a:endParaRPr b="1" sz="10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endParaRPr>
            </a:p>
          </p:txBody>
        </p:sp>
        <p:sp>
          <p:nvSpPr>
            <p:cNvPr id="334" name="Google Shape;334;p15"/>
            <p:cNvSpPr/>
            <p:nvPr/>
          </p:nvSpPr>
          <p:spPr>
            <a:xfrm>
              <a:off x="-3205807" y="8906200"/>
              <a:ext cx="1347600" cy="396600"/>
            </a:xfrm>
            <a:prstGeom prst="roundRect">
              <a:avLst>
                <a:gd fmla="val 16667" name="adj"/>
              </a:avLst>
            </a:prstGeom>
            <a:solidFill>
              <a:srgbClr val="0C35B1"/>
            </a:solidFill>
            <a:ln>
              <a:noFill/>
            </a:ln>
            <a:effectLst>
              <a:outerShdw blurRad="57150" rotWithShape="0" algn="bl" dir="5340001" dist="19050">
                <a:srgbClr val="000000">
                  <a:alpha val="35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000">
                  <a:solidFill>
                    <a:schemeClr val="lt1"/>
                  </a:solidFill>
                  <a:latin typeface="Inter"/>
                  <a:ea typeface="Inter"/>
                  <a:cs typeface="Inter"/>
                  <a:sym typeface="Inter"/>
                </a:rPr>
                <a:t>I disagree</a:t>
              </a:r>
              <a:endParaRPr b="1" sz="10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endParaRPr>
            </a:p>
          </p:txBody>
        </p:sp>
        <p:sp>
          <p:nvSpPr>
            <p:cNvPr id="335" name="Google Shape;335;p15"/>
            <p:cNvSpPr txBox="1"/>
            <p:nvPr/>
          </p:nvSpPr>
          <p:spPr>
            <a:xfrm>
              <a:off x="-4811438" y="7635050"/>
              <a:ext cx="281700" cy="54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6000">
                  <a:solidFill>
                    <a:srgbClr val="999999"/>
                  </a:solidFill>
                  <a:latin typeface="Nunito"/>
                  <a:ea typeface="Nunito"/>
                  <a:cs typeface="Nunito"/>
                  <a:sym typeface="Nunito"/>
                </a:rPr>
                <a:t>“</a:t>
              </a:r>
              <a:endParaRPr sz="6000">
                <a:solidFill>
                  <a:srgbClr val="999999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grpSp>
          <p:nvGrpSpPr>
            <p:cNvPr id="336" name="Google Shape;336;p15"/>
            <p:cNvGrpSpPr/>
            <p:nvPr/>
          </p:nvGrpSpPr>
          <p:grpSpPr>
            <a:xfrm>
              <a:off x="-2272967" y="7502046"/>
              <a:ext cx="454525" cy="434400"/>
              <a:chOff x="-2168250" y="4143375"/>
              <a:chExt cx="454525" cy="434400"/>
            </a:xfrm>
          </p:grpSpPr>
          <p:grpSp>
            <p:nvGrpSpPr>
              <p:cNvPr id="337" name="Google Shape;337;p15"/>
              <p:cNvGrpSpPr/>
              <p:nvPr/>
            </p:nvGrpSpPr>
            <p:grpSpPr>
              <a:xfrm>
                <a:off x="-2059625" y="4231875"/>
                <a:ext cx="345900" cy="345900"/>
                <a:chOff x="-2059625" y="4231875"/>
                <a:chExt cx="345900" cy="345900"/>
              </a:xfrm>
            </p:grpSpPr>
            <p:sp>
              <p:nvSpPr>
                <p:cNvPr id="338" name="Google Shape;338;p15"/>
                <p:cNvSpPr/>
                <p:nvPr/>
              </p:nvSpPr>
              <p:spPr>
                <a:xfrm>
                  <a:off x="-2059625" y="4231875"/>
                  <a:ext cx="345900" cy="345900"/>
                </a:xfrm>
                <a:prstGeom prst="ellipse">
                  <a:avLst/>
                </a:prstGeom>
                <a:solidFill>
                  <a:srgbClr val="FFFFFF"/>
                </a:solidFill>
                <a:ln cap="flat" cmpd="sng" w="28575">
                  <a:solidFill>
                    <a:srgbClr val="CCCCCC"/>
                  </a:solidFill>
                  <a:prstDash val="solid"/>
                  <a:round/>
                  <a:headEnd len="sm" w="sm" type="none"/>
                  <a:tailEnd len="sm" w="sm" type="none"/>
                </a:ln>
                <a:effectLst>
                  <a:outerShdw blurRad="57150" rotWithShape="0" algn="bl" dir="5400000" dist="19050">
                    <a:srgbClr val="000000">
                      <a:alpha val="23000"/>
                    </a:srgbClr>
                  </a:outerShdw>
                </a:effectLst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800">
                    <a:latin typeface="Inter"/>
                    <a:ea typeface="Inter"/>
                    <a:cs typeface="Inter"/>
                    <a:sym typeface="Inter"/>
                  </a:endParaRPr>
                </a:p>
              </p:txBody>
            </p:sp>
            <p:sp>
              <p:nvSpPr>
                <p:cNvPr id="339" name="Google Shape;339;p15"/>
                <p:cNvSpPr/>
                <p:nvPr/>
              </p:nvSpPr>
              <p:spPr>
                <a:xfrm>
                  <a:off x="-2059625" y="4231875"/>
                  <a:ext cx="345900" cy="345900"/>
                </a:xfrm>
                <a:prstGeom prst="pie">
                  <a:avLst>
                    <a:gd fmla="val 16246149" name="adj1"/>
                    <a:gd fmla="val 19994338" name="adj2"/>
                  </a:avLst>
                </a:prstGeom>
                <a:solidFill>
                  <a:srgbClr val="FFFFFF"/>
                </a:solidFill>
                <a:ln cap="flat" cmpd="sng" w="28575">
                  <a:solidFill>
                    <a:srgbClr val="24DBC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340" name="Google Shape;340;p15"/>
                <p:cNvSpPr/>
                <p:nvPr/>
              </p:nvSpPr>
              <p:spPr>
                <a:xfrm>
                  <a:off x="-2043534" y="4243943"/>
                  <a:ext cx="320100" cy="320100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800">
                      <a:latin typeface="Inter"/>
                      <a:ea typeface="Inter"/>
                      <a:cs typeface="Inter"/>
                      <a:sym typeface="Inter"/>
                    </a:rPr>
                    <a:t>0:21</a:t>
                  </a:r>
                  <a:endParaRPr b="1" sz="800">
                    <a:latin typeface="Inter"/>
                    <a:ea typeface="Inter"/>
                    <a:cs typeface="Inter"/>
                    <a:sym typeface="Inter"/>
                  </a:endParaRPr>
                </a:p>
              </p:txBody>
            </p:sp>
          </p:grpSp>
          <p:sp>
            <p:nvSpPr>
              <p:cNvPr id="341" name="Google Shape;341;p15"/>
              <p:cNvSpPr/>
              <p:nvPr/>
            </p:nvSpPr>
            <p:spPr>
              <a:xfrm>
                <a:off x="-2168250" y="4143375"/>
                <a:ext cx="88500" cy="88500"/>
              </a:xfrm>
              <a:prstGeom prst="ellipse">
                <a:avLst/>
              </a:prstGeom>
              <a:solidFill>
                <a:srgbClr val="24DBC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342" name="Google Shape;342;p15"/>
            <p:cNvSpPr txBox="1"/>
            <p:nvPr/>
          </p:nvSpPr>
          <p:spPr>
            <a:xfrm>
              <a:off x="-4790786" y="8502315"/>
              <a:ext cx="2920500" cy="28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latin typeface="Inter"/>
                  <a:ea typeface="Inter"/>
                  <a:cs typeface="Inter"/>
                  <a:sym typeface="Inter"/>
                </a:rPr>
                <a:t>What do you think of this response?</a:t>
              </a:r>
              <a:endParaRPr b="1" sz="1200">
                <a:latin typeface="Inter"/>
                <a:ea typeface="Inter"/>
                <a:cs typeface="Inter"/>
                <a:sym typeface="Inter"/>
              </a:endParaRPr>
            </a:p>
          </p:txBody>
        </p:sp>
      </p:grpSp>
      <p:sp>
        <p:nvSpPr>
          <p:cNvPr id="343" name="Google Shape;343;p15"/>
          <p:cNvSpPr/>
          <p:nvPr/>
        </p:nvSpPr>
        <p:spPr>
          <a:xfrm>
            <a:off x="4477600" y="10236096"/>
            <a:ext cx="2856000" cy="6033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EFEFEF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9525">
              <a:srgbClr val="000000">
                <a:alpha val="3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Excellent pay and benefits</a:t>
            </a:r>
            <a:endParaRPr sz="10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44" name="Google Shape;344;p15"/>
          <p:cNvSpPr/>
          <p:nvPr/>
        </p:nvSpPr>
        <p:spPr>
          <a:xfrm>
            <a:off x="4598175" y="11299925"/>
            <a:ext cx="2735400" cy="345900"/>
          </a:xfrm>
          <a:prstGeom prst="roundRect">
            <a:avLst>
              <a:gd fmla="val 16667" name="adj"/>
            </a:avLst>
          </a:prstGeom>
          <a:solidFill>
            <a:srgbClr val="0073E3"/>
          </a:solidFill>
          <a:ln>
            <a:noFill/>
          </a:ln>
          <a:effectLst>
            <a:outerShdw blurRad="57150" rotWithShape="0" algn="bl" dir="5340001" dist="19050">
              <a:srgbClr val="000000">
                <a:alpha val="3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Compensation</a:t>
            </a:r>
            <a:endParaRPr sz="10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45" name="Google Shape;345;p15"/>
          <p:cNvSpPr/>
          <p:nvPr/>
        </p:nvSpPr>
        <p:spPr>
          <a:xfrm>
            <a:off x="4598175" y="12265325"/>
            <a:ext cx="2735400" cy="345900"/>
          </a:xfrm>
          <a:prstGeom prst="roundRect">
            <a:avLst>
              <a:gd fmla="val 16667" name="adj"/>
            </a:avLst>
          </a:prstGeom>
          <a:solidFill>
            <a:srgbClr val="0073E3"/>
          </a:solidFill>
          <a:ln>
            <a:noFill/>
          </a:ln>
          <a:effectLst>
            <a:outerShdw blurRad="57150" rotWithShape="0" algn="bl" dir="5340001" dist="19050">
              <a:srgbClr val="000000">
                <a:alpha val="3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Benefits Package</a:t>
            </a:r>
            <a:endParaRPr sz="10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46" name="Google Shape;346;p15"/>
          <p:cNvSpPr/>
          <p:nvPr/>
        </p:nvSpPr>
        <p:spPr>
          <a:xfrm>
            <a:off x="4598200" y="11782625"/>
            <a:ext cx="2735400" cy="3459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EFEFEF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9525">
              <a:srgbClr val="000000">
                <a:alpha val="3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Inter"/>
                <a:ea typeface="Inter"/>
                <a:cs typeface="Inter"/>
                <a:sym typeface="Inter"/>
              </a:rPr>
              <a:t>Growth Opportunities</a:t>
            </a:r>
            <a:endParaRPr sz="10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47" name="Google Shape;347;p15"/>
          <p:cNvSpPr/>
          <p:nvPr/>
        </p:nvSpPr>
        <p:spPr>
          <a:xfrm>
            <a:off x="4393475" y="2143350"/>
            <a:ext cx="2417400" cy="6033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EFEFEF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9525">
              <a:srgbClr val="000000">
                <a:alpha val="3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Inter"/>
                <a:ea typeface="Inter"/>
                <a:cs typeface="Inter"/>
                <a:sym typeface="Inter"/>
              </a:rPr>
              <a:t>Excellent pay and benefits</a:t>
            </a:r>
            <a:r>
              <a:rPr b="1" lang="en" sz="1000">
                <a:latin typeface="Inter"/>
                <a:ea typeface="Inter"/>
                <a:cs typeface="Inter"/>
                <a:sym typeface="Inter"/>
              </a:rPr>
              <a:t>|</a:t>
            </a:r>
            <a:endParaRPr b="1" sz="10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48" name="Google Shape;348;p15"/>
          <p:cNvSpPr/>
          <p:nvPr/>
        </p:nvSpPr>
        <p:spPr>
          <a:xfrm>
            <a:off x="4759300" y="1271175"/>
            <a:ext cx="2051700" cy="547200"/>
          </a:xfrm>
          <a:prstGeom prst="roundRect">
            <a:avLst>
              <a:gd fmla="val 16667" name="adj"/>
            </a:avLst>
          </a:prstGeom>
          <a:solidFill>
            <a:srgbClr val="EFEFEF"/>
          </a:solidFill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9525">
              <a:srgbClr val="000000">
                <a:alpha val="3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Inter"/>
                <a:ea typeface="Inter"/>
                <a:cs typeface="Inter"/>
                <a:sym typeface="Inter"/>
              </a:rPr>
              <a:t>What is your company’s greatest strength?</a:t>
            </a:r>
            <a:endParaRPr sz="1000">
              <a:latin typeface="Inter"/>
              <a:ea typeface="Inter"/>
              <a:cs typeface="Inter"/>
              <a:sym typeface="Inter"/>
            </a:endParaRPr>
          </a:p>
        </p:txBody>
      </p:sp>
      <p:grpSp>
        <p:nvGrpSpPr>
          <p:cNvPr id="349" name="Google Shape;349;p15"/>
          <p:cNvGrpSpPr/>
          <p:nvPr/>
        </p:nvGrpSpPr>
        <p:grpSpPr>
          <a:xfrm>
            <a:off x="4393050" y="1553376"/>
            <a:ext cx="2932533" cy="1064574"/>
            <a:chOff x="-4750975" y="1553376"/>
            <a:chExt cx="2932533" cy="1064574"/>
          </a:xfrm>
        </p:grpSpPr>
        <p:grpSp>
          <p:nvGrpSpPr>
            <p:cNvPr id="350" name="Google Shape;350;p15"/>
            <p:cNvGrpSpPr/>
            <p:nvPr/>
          </p:nvGrpSpPr>
          <p:grpSpPr>
            <a:xfrm>
              <a:off x="-2272967" y="1612823"/>
              <a:ext cx="454525" cy="434400"/>
              <a:chOff x="-2168250" y="4143375"/>
              <a:chExt cx="454525" cy="434400"/>
            </a:xfrm>
          </p:grpSpPr>
          <p:grpSp>
            <p:nvGrpSpPr>
              <p:cNvPr id="351" name="Google Shape;351;p15"/>
              <p:cNvGrpSpPr/>
              <p:nvPr/>
            </p:nvGrpSpPr>
            <p:grpSpPr>
              <a:xfrm>
                <a:off x="-2059625" y="4231875"/>
                <a:ext cx="345900" cy="345900"/>
                <a:chOff x="-2059625" y="4231875"/>
                <a:chExt cx="345900" cy="345900"/>
              </a:xfrm>
            </p:grpSpPr>
            <p:sp>
              <p:nvSpPr>
                <p:cNvPr id="352" name="Google Shape;352;p15"/>
                <p:cNvSpPr/>
                <p:nvPr/>
              </p:nvSpPr>
              <p:spPr>
                <a:xfrm>
                  <a:off x="-2059625" y="4231875"/>
                  <a:ext cx="345900" cy="345900"/>
                </a:xfrm>
                <a:prstGeom prst="ellipse">
                  <a:avLst/>
                </a:prstGeom>
                <a:solidFill>
                  <a:srgbClr val="FFFFFF"/>
                </a:solidFill>
                <a:ln cap="flat" cmpd="sng" w="28575">
                  <a:solidFill>
                    <a:srgbClr val="CCCCCC"/>
                  </a:solidFill>
                  <a:prstDash val="solid"/>
                  <a:round/>
                  <a:headEnd len="sm" w="sm" type="none"/>
                  <a:tailEnd len="sm" w="sm" type="none"/>
                </a:ln>
                <a:effectLst>
                  <a:outerShdw blurRad="57150" rotWithShape="0" algn="bl" dir="5400000" dist="19050">
                    <a:srgbClr val="000000">
                      <a:alpha val="23000"/>
                    </a:srgbClr>
                  </a:outerShdw>
                </a:effectLst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800">
                    <a:latin typeface="Inter"/>
                    <a:ea typeface="Inter"/>
                    <a:cs typeface="Inter"/>
                    <a:sym typeface="Inter"/>
                  </a:endParaRPr>
                </a:p>
              </p:txBody>
            </p:sp>
            <p:sp>
              <p:nvSpPr>
                <p:cNvPr id="353" name="Google Shape;353;p15"/>
                <p:cNvSpPr/>
                <p:nvPr/>
              </p:nvSpPr>
              <p:spPr>
                <a:xfrm>
                  <a:off x="-2059625" y="4231875"/>
                  <a:ext cx="345900" cy="345900"/>
                </a:xfrm>
                <a:prstGeom prst="pie">
                  <a:avLst>
                    <a:gd fmla="val 16246149" name="adj1"/>
                    <a:gd fmla="val 3304621" name="adj2"/>
                  </a:avLst>
                </a:prstGeom>
                <a:solidFill>
                  <a:srgbClr val="FFFFFF"/>
                </a:solidFill>
                <a:ln cap="flat" cmpd="sng" w="28575">
                  <a:solidFill>
                    <a:srgbClr val="24DBC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354" name="Google Shape;354;p15"/>
                <p:cNvSpPr/>
                <p:nvPr/>
              </p:nvSpPr>
              <p:spPr>
                <a:xfrm>
                  <a:off x="-2043534" y="4243943"/>
                  <a:ext cx="320100" cy="320100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800">
                      <a:latin typeface="Inter"/>
                      <a:ea typeface="Inter"/>
                      <a:cs typeface="Inter"/>
                      <a:sym typeface="Inter"/>
                    </a:rPr>
                    <a:t>0:57</a:t>
                  </a:r>
                  <a:endParaRPr b="1" sz="800">
                    <a:latin typeface="Inter"/>
                    <a:ea typeface="Inter"/>
                    <a:cs typeface="Inter"/>
                    <a:sym typeface="Inter"/>
                  </a:endParaRPr>
                </a:p>
              </p:txBody>
            </p:sp>
          </p:grpSp>
          <p:sp>
            <p:nvSpPr>
              <p:cNvPr id="355" name="Google Shape;355;p15"/>
              <p:cNvSpPr/>
              <p:nvPr/>
            </p:nvSpPr>
            <p:spPr>
              <a:xfrm>
                <a:off x="-2168250" y="4143375"/>
                <a:ext cx="88500" cy="88500"/>
              </a:xfrm>
              <a:prstGeom prst="ellipse">
                <a:avLst/>
              </a:prstGeom>
              <a:solidFill>
                <a:srgbClr val="24DBC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56" name="Google Shape;356;p15"/>
            <p:cNvGrpSpPr/>
            <p:nvPr/>
          </p:nvGrpSpPr>
          <p:grpSpPr>
            <a:xfrm>
              <a:off x="-2218662" y="2272050"/>
              <a:ext cx="345900" cy="345900"/>
              <a:chOff x="-2218662" y="2272050"/>
              <a:chExt cx="345900" cy="345900"/>
            </a:xfrm>
          </p:grpSpPr>
          <p:sp>
            <p:nvSpPr>
              <p:cNvPr id="357" name="Google Shape;357;p15"/>
              <p:cNvSpPr/>
              <p:nvPr/>
            </p:nvSpPr>
            <p:spPr>
              <a:xfrm>
                <a:off x="-2218662" y="2272050"/>
                <a:ext cx="345900" cy="345900"/>
              </a:xfrm>
              <a:prstGeom prst="ellipse">
                <a:avLst/>
              </a:prstGeom>
              <a:solidFill>
                <a:srgbClr val="0073E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grpSp>
            <p:nvGrpSpPr>
              <p:cNvPr id="358" name="Google Shape;358;p15"/>
              <p:cNvGrpSpPr/>
              <p:nvPr/>
            </p:nvGrpSpPr>
            <p:grpSpPr>
              <a:xfrm rot="2700000">
                <a:off x="-2122095" y="2384711"/>
                <a:ext cx="120599" cy="120599"/>
                <a:chOff x="-2140075" y="784427"/>
                <a:chExt cx="120600" cy="120600"/>
              </a:xfrm>
            </p:grpSpPr>
            <p:cxnSp>
              <p:nvCxnSpPr>
                <p:cNvPr id="359" name="Google Shape;359;p15"/>
                <p:cNvCxnSpPr/>
                <p:nvPr/>
              </p:nvCxnSpPr>
              <p:spPr>
                <a:xfrm>
                  <a:off x="-2140075" y="788450"/>
                  <a:ext cx="1206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60" name="Google Shape;360;p15"/>
                <p:cNvCxnSpPr/>
                <p:nvPr/>
              </p:nvCxnSpPr>
              <p:spPr>
                <a:xfrm rot="5400000">
                  <a:off x="-2083798" y="844727"/>
                  <a:ext cx="1206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  <p:pic>
          <p:nvPicPr>
            <p:cNvPr id="361" name="Google Shape;361;p15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-4750975" y="1553376"/>
              <a:ext cx="265000" cy="26500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35000"/>
                </a:srgbClr>
              </a:outerShdw>
            </a:effectLst>
          </p:spPr>
        </p:pic>
      </p:grpSp>
      <p:sp>
        <p:nvSpPr>
          <p:cNvPr id="362" name="Google Shape;362;p15"/>
          <p:cNvSpPr txBox="1"/>
          <p:nvPr/>
        </p:nvSpPr>
        <p:spPr>
          <a:xfrm>
            <a:off x="796500" y="9284066"/>
            <a:ext cx="7620000" cy="7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Additionally, you might be asked to categorize your</a:t>
            </a:r>
            <a:endParaRPr b="1" sz="1800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own response.</a:t>
            </a:r>
            <a:endParaRPr/>
          </a:p>
        </p:txBody>
      </p:sp>
      <p:sp>
        <p:nvSpPr>
          <p:cNvPr id="363" name="Google Shape;363;p15"/>
          <p:cNvSpPr/>
          <p:nvPr/>
        </p:nvSpPr>
        <p:spPr>
          <a:xfrm>
            <a:off x="225250" y="9397000"/>
            <a:ext cx="418200" cy="418500"/>
          </a:xfrm>
          <a:prstGeom prst="ellipse">
            <a:avLst/>
          </a:prstGeom>
          <a:solidFill>
            <a:srgbClr val="0073E3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3</a:t>
            </a:r>
            <a:endParaRPr b="1" sz="18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cxnSp>
        <p:nvCxnSpPr>
          <p:cNvPr id="364" name="Google Shape;364;p15"/>
          <p:cNvCxnSpPr>
            <a:stCxn id="293" idx="4"/>
            <a:endCxn id="363" idx="0"/>
          </p:cNvCxnSpPr>
          <p:nvPr/>
        </p:nvCxnSpPr>
        <p:spPr>
          <a:xfrm>
            <a:off x="434350" y="4329100"/>
            <a:ext cx="0" cy="5067900"/>
          </a:xfrm>
          <a:prstGeom prst="straightConnector1">
            <a:avLst/>
          </a:prstGeom>
          <a:noFill/>
          <a:ln cap="flat" cmpd="sng" w="28575">
            <a:solidFill>
              <a:srgbClr val="0073E3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65" name="Google Shape;365;p15"/>
          <p:cNvSpPr/>
          <p:nvPr/>
        </p:nvSpPr>
        <p:spPr>
          <a:xfrm rot="-553893">
            <a:off x="-6459194" y="3771270"/>
            <a:ext cx="5608237" cy="1456175"/>
          </a:xfrm>
          <a:prstGeom prst="rect">
            <a:avLst/>
          </a:prstGeom>
          <a:solidFill>
            <a:srgbClr val="FFCC20"/>
          </a:solidFill>
          <a:ln cap="flat" cmpd="sng" w="381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Employee Engagement</a:t>
            </a:r>
            <a:endParaRPr b="1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